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modernComment_11B_E14B220.xml" ContentType="application/vnd.ms-powerpoint.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trictFirstAndLastChars="0" saveSubsetFonts="1" autoCompressPictures="0">
  <p:sldMasterIdLst>
    <p:sldMasterId id="2147483648" r:id="rId1"/>
  </p:sldMasterIdLst>
  <p:notesMasterIdLst>
    <p:notesMasterId r:id="rId38"/>
  </p:notesMasterIdLst>
  <p:handoutMasterIdLst>
    <p:handoutMasterId r:id="rId39"/>
  </p:handoutMasterIdLst>
  <p:sldIdLst>
    <p:sldId id="262" r:id="rId2"/>
    <p:sldId id="257" r:id="rId3"/>
    <p:sldId id="322" r:id="rId4"/>
    <p:sldId id="319" r:id="rId5"/>
    <p:sldId id="281" r:id="rId6"/>
    <p:sldId id="285" r:id="rId7"/>
    <p:sldId id="289" r:id="rId8"/>
    <p:sldId id="279" r:id="rId9"/>
    <p:sldId id="297" r:id="rId10"/>
    <p:sldId id="286" r:id="rId11"/>
    <p:sldId id="295" r:id="rId12"/>
    <p:sldId id="290" r:id="rId13"/>
    <p:sldId id="287" r:id="rId14"/>
    <p:sldId id="291" r:id="rId15"/>
    <p:sldId id="292" r:id="rId16"/>
    <p:sldId id="300" r:id="rId17"/>
    <p:sldId id="283" r:id="rId18"/>
    <p:sldId id="308" r:id="rId19"/>
    <p:sldId id="305" r:id="rId20"/>
    <p:sldId id="306" r:id="rId21"/>
    <p:sldId id="312" r:id="rId22"/>
    <p:sldId id="311" r:id="rId23"/>
    <p:sldId id="310" r:id="rId24"/>
    <p:sldId id="316" r:id="rId25"/>
    <p:sldId id="307" r:id="rId26"/>
    <p:sldId id="318" r:id="rId27"/>
    <p:sldId id="317" r:id="rId28"/>
    <p:sldId id="320" r:id="rId29"/>
    <p:sldId id="298" r:id="rId30"/>
    <p:sldId id="303" r:id="rId31"/>
    <p:sldId id="321" r:id="rId32"/>
    <p:sldId id="293" r:id="rId33"/>
    <p:sldId id="301" r:id="rId34"/>
    <p:sldId id="314" r:id="rId35"/>
    <p:sldId id="302" r:id="rId36"/>
    <p:sldId id="309" r:id="rId37"/>
  </p:sldIdLst>
  <p:sldSz cx="9144000" cy="5143500" type="screen16x9"/>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p:defaultTextStyle>
  <p:extLst>
    <p:ext uri="{521415D9-36F7-43E2-AB2F-B90AF26B5E84}">
      <p14:sectionLst xmlns:p14="http://schemas.microsoft.com/office/powerpoint/2010/main">
        <p14:section name="Default Section" id="{02AEC66B-F2C0-43A8-803C-77DE0A57DADF}">
          <p14:sldIdLst>
            <p14:sldId id="262"/>
            <p14:sldId id="257"/>
            <p14:sldId id="322"/>
            <p14:sldId id="319"/>
            <p14:sldId id="281"/>
            <p14:sldId id="285"/>
            <p14:sldId id="289"/>
            <p14:sldId id="279"/>
            <p14:sldId id="297"/>
            <p14:sldId id="286"/>
            <p14:sldId id="295"/>
            <p14:sldId id="290"/>
            <p14:sldId id="287"/>
            <p14:sldId id="291"/>
            <p14:sldId id="292"/>
            <p14:sldId id="300"/>
            <p14:sldId id="283"/>
            <p14:sldId id="308"/>
            <p14:sldId id="305"/>
            <p14:sldId id="306"/>
            <p14:sldId id="312"/>
            <p14:sldId id="311"/>
            <p14:sldId id="310"/>
            <p14:sldId id="316"/>
            <p14:sldId id="307"/>
            <p14:sldId id="318"/>
            <p14:sldId id="317"/>
            <p14:sldId id="320"/>
            <p14:sldId id="298"/>
            <p14:sldId id="303"/>
            <p14:sldId id="321"/>
            <p14:sldId id="293"/>
            <p14:sldId id="301"/>
            <p14:sldId id="314"/>
            <p14:sldId id="302"/>
            <p14:sldId id="30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guide id="3" orient="horz" pos="162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0CC2603-2794-BEBA-9EC4-727122C18BA4}" name="Forde, Samuel P" initials="FS" userId="S::sforde22@iastate.edu::8459a4e9-49ad-4831-8e35-c29e130b63ce" providerId="AD"/>
  <p188:author id="{9B98A35F-E5ED-63FB-8D9C-FCAEE9641E8B}" name="Tonn, Jack P" initials="TJ" userId="S::johntonn@iastate.edu::d7d9de4b-f94a-42a3-b612-f184830a089a" providerId="AD"/>
  <p188:author id="{C6F5F4BD-D4F8-742B-FC40-41A60600A507}" name="Arceo, Joshua" initials="AJ" userId="S::jarceo@iastate.edu::aee0915d-69cf-4306-b63c-6987e2d04dcb" providerId="AD"/>
  <p188:author id="{0CE6A5F4-3B00-4683-499A-2F5866252244}" name="McGann, Colin J" initials="" userId="S::colinm22@iastate.edu::3e20b39b-6040-44d2-9926-223a1bd4e79c" providerId="AD"/>
  <p188:author id="{360DEFFD-6D6A-CA5C-FCB5-BD86EEC8B778}" name="Benedict, Dawud J" initials="BDJ" userId="S::dawud@iastate.edu::39dc9863-9bea-4c96-a0e7-51744d0a0ac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6E67"/>
    <a:srgbClr val="CE1126"/>
    <a:srgbClr val="C8102E"/>
    <a:srgbClr val="ACA39A"/>
    <a:srgbClr val="F1BE48"/>
    <a:srgbClr val="6E6259"/>
    <a:srgbClr val="010000"/>
    <a:srgbClr val="F2BF49"/>
    <a:srgbClr val="ADA0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6A75B-8E74-2FB5-C6AD-F6060C783EA7}" v="237" dt="2026-05-05T04:50:17.594"/>
    <p1510:client id="{03AEC910-0A06-2E50-6929-F4D151799044}" v="23" dt="2026-05-06T01:22:44.805"/>
    <p1510:client id="{280EAD6B-B442-0EF8-35A1-7B58682380C0}" v="396" dt="2026-05-05T04:04:40.914"/>
    <p1510:client id="{6719FEFD-BE54-2AE1-92B6-D3142A440ECF}" v="71" dt="2026-05-06T00:53:28.435"/>
    <p1510:client id="{742CF08E-EB83-BD4B-67CE-98392041FDD5}" v="152" dt="2026-05-06T01:22:58.630"/>
    <p1510:client id="{7799FA60-1A36-DAEE-405E-9E83E0C50A1E}" v="1" dt="2026-05-05T04:56:00.211"/>
    <p1510:client id="{7EF1F25E-E976-8040-889A-7A01269D6A7E}" v="780" dt="2026-05-06T02:06:58.096"/>
    <p1510:client id="{90215A09-A59D-2369-1810-1C35A40DA023}" v="414" dt="2026-05-05T04:36:47.233"/>
    <p1510:client id="{9D02908E-61C0-7857-22C8-08B0F3BE343C}" v="397" dt="2026-05-05T04:57:10.338"/>
    <p1510:client id="{AC3348A8-5C4C-883C-37DB-492CCE109A9F}" v="291" dt="2026-05-05T02:27:31.552"/>
    <p1510:client id="{BBDB35C4-915B-40DA-9734-D5F01CDB6761}" v="43" dt="2026-05-06T01:20:24.173"/>
    <p1510:client id="{BE8E746D-DF02-8247-3C6A-D16342D81296}" v="7" dt="2026-05-06T01:24:49.243"/>
    <p1510:client id="{BEB04A0F-AF51-C09B-233D-78DA91E70B4E}" v="23" dt="2026-05-05T04:36:23.273"/>
    <p1510:client id="{C935C864-4EA5-04F7-4C49-846660660B7F}" v="1" dt="2026-05-05T02:35:10.807"/>
    <p1510:client id="{DFF41CB3-D81D-1D5F-66B7-71DA1372344F}" v="100" dt="2026-05-05T20:03:23.340"/>
    <p1510:client id="{E090B54A-474A-37CD-19CE-CE9329E16839}" v="3" dt="2026-05-06T01:30:24.5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 orient="horz" pos="162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viewProps" Target="viewProps.xml"/></Relationships>
</file>

<file path=ppt/comments/modernComment_11B_E14B220.xml><?xml version="1.0" encoding="utf-8"?>
<p188:cmLst xmlns:a="http://schemas.openxmlformats.org/drawingml/2006/main" xmlns:r="http://schemas.openxmlformats.org/officeDocument/2006/relationships" xmlns:p188="http://schemas.microsoft.com/office/powerpoint/2018/8/main">
  <p188:cm id="{D84A240A-F343-4C3E-89CF-E958AC616916}" authorId="{C0CC2603-2794-BEBA-9EC4-727122C18BA4}" status="resolved" created="2025-12-04T20:30:29.857" complete="100000">
    <pc:sldMkLst xmlns:pc="http://schemas.microsoft.com/office/powerpoint/2013/main/command">
      <pc:docMk/>
      <pc:sldMk cId="236237344" sldId="283"/>
    </pc:sldMkLst>
    <p188:txBody>
      <a:bodyPr/>
      <a:lstStyle/>
      <a:p>
        <a:r>
          <a:rPr lang="en-US"/>
          <a:t>Maybe mention what has been tested, along with what will be tested as a part of our goals</a:t>
        </a:r>
      </a:p>
    </p188:txBody>
  </p188:cm>
  <p188:cm id="{5E1049DD-E943-4663-9F1F-DBF99AB88F42}" authorId="{C0CC2603-2794-BEBA-9EC4-727122C18BA4}" status="resolved" created="2025-12-04T21:10:39.332" complete="100000">
    <pc:sldMkLst xmlns:pc="http://schemas.microsoft.com/office/powerpoint/2013/main/command">
      <pc:docMk/>
      <pc:sldMk cId="236237344" sldId="283"/>
    </pc:sldMkLst>
    <p188:replyLst>
      <p188:reply id="{F99B528F-1853-402B-B7C1-DBC6DA95AD0A}" authorId="{C0CC2603-2794-BEBA-9EC4-727122C18BA4}" created="2025-12-04T21:11:23.913">
        <p188:txBody>
          <a:bodyPr/>
          <a:lstStyle/>
          <a:p>
            <a:r>
              <a:rPr lang="en-US"/>
              <a:t>Post synthesis verification, post layout verification</a:t>
            </a:r>
          </a:p>
        </p188:txBody>
      </p188:reply>
    </p188:replyLst>
    <p188:txBody>
      <a:bodyPr/>
      <a:lstStyle/>
      <a:p>
        <a:r>
          <a:rPr lang="en-US"/>
          <a:t>Break out to threeish slides</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755A0C9-E830-1241-BEA3-6925DA004ECF}" type="datetimeFigureOut">
              <a:rPr lang="en-US" smtClean="0"/>
              <a:pPr/>
              <a:t>5/5/2026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984522-76EF-EF4D-8870-07F3436BA4E0}" type="slidenum">
              <a:rPr lang="en-US" smtClean="0"/>
              <a:pPr/>
              <a:t>‹#›</a:t>
            </a:fld>
            <a:endParaRPr lang="en-US"/>
          </a:p>
        </p:txBody>
      </p:sp>
    </p:spTree>
    <p:extLst>
      <p:ext uri="{BB962C8B-B14F-4D97-AF65-F5344CB8AC3E}">
        <p14:creationId xmlns:p14="http://schemas.microsoft.com/office/powerpoint/2010/main" val="1200902411"/>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845082-6AF3-024B-A14D-C5AD8123919E}" type="datetimeFigureOut">
              <a:rPr lang="en-US" smtClean="0"/>
              <a:pPr/>
              <a:t>5/5/2026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4A6D18E-8B09-B24B-9169-4FC527B8D84F}" type="slidenum">
              <a:rPr lang="en-US" smtClean="0"/>
              <a:pPr/>
              <a:t>‹#›</a:t>
            </a:fld>
            <a:endParaRPr lang="en-US"/>
          </a:p>
        </p:txBody>
      </p:sp>
    </p:spTree>
    <p:extLst>
      <p:ext uri="{BB962C8B-B14F-4D97-AF65-F5344CB8AC3E}">
        <p14:creationId xmlns:p14="http://schemas.microsoft.com/office/powerpoint/2010/main" val="245779256"/>
      </p:ext>
    </p:extLst>
  </p:cSld>
  <p:clrMap bg1="lt1" tx1="dk1" bg2="lt2" tx2="dk2" accent1="accent1" accent2="accent2" accent3="accent3" accent4="accent4" accent5="accent5" accent6="accent6" hlink="hlink" folHlink="folHlink"/>
  <p:hf hd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Emil</a:t>
            </a:r>
            <a:endParaRPr lang="en-US"/>
          </a:p>
        </p:txBody>
      </p:sp>
      <p:sp>
        <p:nvSpPr>
          <p:cNvPr id="4" name="Slide Number Placeholder 3"/>
          <p:cNvSpPr>
            <a:spLocks noGrp="1"/>
          </p:cNvSpPr>
          <p:nvPr>
            <p:ph type="sldNum" sz="quarter" idx="10"/>
          </p:nvPr>
        </p:nvSpPr>
        <p:spPr/>
        <p:txBody>
          <a:bodyPr/>
          <a:lstStyle/>
          <a:p>
            <a:fld id="{24A6D18E-8B09-B24B-9169-4FC527B8D84F}" type="slidenum">
              <a:rPr lang="en-US" smtClean="0"/>
              <a:pPr/>
              <a:t>0</a:t>
            </a:fld>
            <a:endParaRPr lang="en-US"/>
          </a:p>
        </p:txBody>
      </p:sp>
      <p:sp>
        <p:nvSpPr>
          <p:cNvPr id="5" name="Footer Placeholder 4"/>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728648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Emil</a:t>
            </a:r>
          </a:p>
        </p:txBody>
      </p:sp>
      <p:sp>
        <p:nvSpPr>
          <p:cNvPr id="4" name="Slide Number Placeholder 3"/>
          <p:cNvSpPr>
            <a:spLocks noGrp="1"/>
          </p:cNvSpPr>
          <p:nvPr>
            <p:ph type="sldNum" sz="quarter" idx="5"/>
          </p:nvPr>
        </p:nvSpPr>
        <p:spPr/>
        <p:txBody>
          <a:bodyPr/>
          <a:lstStyle/>
          <a:p>
            <a:fld id="{A38B8636-81F1-324A-A1C3-F7C2036DE29D}" type="slidenum">
              <a:rPr lang="en-US" smtClean="0"/>
              <a:t>1</a:t>
            </a:fld>
            <a:endParaRPr lang="en-US"/>
          </a:p>
        </p:txBody>
      </p:sp>
    </p:spTree>
    <p:extLst>
      <p:ext uri="{BB962C8B-B14F-4D97-AF65-F5344CB8AC3E}">
        <p14:creationId xmlns:p14="http://schemas.microsoft.com/office/powerpoint/2010/main" val="803174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B1140-3A86-32F9-C02F-739A965AB8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BC6024-62E3-1B72-855F-9A879E2281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43FD8D-06A8-FD9A-318E-5A172E2CDF81}"/>
              </a:ext>
            </a:extLst>
          </p:cNvPr>
          <p:cNvSpPr>
            <a:spLocks noGrp="1"/>
          </p:cNvSpPr>
          <p:nvPr>
            <p:ph type="body" idx="1"/>
          </p:nvPr>
        </p:nvSpPr>
        <p:spPr/>
        <p:txBody>
          <a:bodyPr/>
          <a:lstStyle/>
          <a:p>
            <a:r>
              <a:rPr lang="en-US">
                <a:ea typeface="Calibri"/>
                <a:cs typeface="Calibri"/>
              </a:rPr>
              <a:t>Emil</a:t>
            </a:r>
          </a:p>
        </p:txBody>
      </p:sp>
      <p:sp>
        <p:nvSpPr>
          <p:cNvPr id="4" name="Slide Number Placeholder 3">
            <a:extLst>
              <a:ext uri="{FF2B5EF4-FFF2-40B4-BE49-F238E27FC236}">
                <a16:creationId xmlns:a16="http://schemas.microsoft.com/office/drawing/2014/main" id="{11C73172-2571-C738-F3D7-843D6F9EA810}"/>
              </a:ext>
            </a:extLst>
          </p:cNvPr>
          <p:cNvSpPr>
            <a:spLocks noGrp="1"/>
          </p:cNvSpPr>
          <p:nvPr>
            <p:ph type="sldNum" sz="quarter" idx="5"/>
          </p:nvPr>
        </p:nvSpPr>
        <p:spPr/>
        <p:txBody>
          <a:bodyPr/>
          <a:lstStyle/>
          <a:p>
            <a:fld id="{A38B8636-81F1-324A-A1C3-F7C2036DE29D}" type="slidenum">
              <a:rPr lang="en-US" smtClean="0"/>
              <a:t>2</a:t>
            </a:fld>
            <a:endParaRPr lang="en-US"/>
          </a:p>
        </p:txBody>
      </p:sp>
    </p:spTree>
    <p:extLst>
      <p:ext uri="{BB962C8B-B14F-4D97-AF65-F5344CB8AC3E}">
        <p14:creationId xmlns:p14="http://schemas.microsoft.com/office/powerpoint/2010/main" val="1569578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3D647-DAAD-7A00-F727-FD215ADDFA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B5EBF1-FAA1-D5CF-90C6-E960494430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CB6519-021C-4124-1B4D-3856DDD037BB}"/>
              </a:ext>
            </a:extLst>
          </p:cNvPr>
          <p:cNvSpPr>
            <a:spLocks noGrp="1"/>
          </p:cNvSpPr>
          <p:nvPr>
            <p:ph type="body" idx="1"/>
          </p:nvPr>
        </p:nvSpPr>
        <p:spPr/>
        <p:txBody>
          <a:bodyPr/>
          <a:lstStyle/>
          <a:p>
            <a:r>
              <a:rPr lang="en-US">
                <a:ea typeface="Calibri"/>
                <a:cs typeface="Calibri"/>
              </a:rPr>
              <a:t>Emil</a:t>
            </a:r>
          </a:p>
          <a:p>
            <a:r>
              <a:rPr lang="en-US">
                <a:ea typeface="Calibri"/>
                <a:cs typeface="Calibri"/>
              </a:rPr>
              <a:t>BIGGER TEXT</a:t>
            </a:r>
          </a:p>
          <a:p>
            <a:r>
              <a:rPr lang="en-US">
                <a:ea typeface="Calibri"/>
                <a:cs typeface="Calibri"/>
              </a:rPr>
              <a:t>Meh, draw our audience in</a:t>
            </a:r>
          </a:p>
          <a:p>
            <a:r>
              <a:rPr lang="en-US">
                <a:ea typeface="Calibri"/>
                <a:cs typeface="Calibri"/>
              </a:rPr>
              <a:t>Phrase the lack of courses as an opportunity not a negative. This could be a transition from 381 to more advanced courses for interested students</a:t>
            </a:r>
            <a:br>
              <a:rPr lang="en-US">
                <a:ea typeface="Calibri"/>
                <a:cs typeface="+mn-lt"/>
              </a:rPr>
            </a:br>
            <a:r>
              <a:rPr lang="en-US">
                <a:ea typeface="Calibri"/>
                <a:cs typeface="Calibri"/>
              </a:rPr>
              <a:t>Bring up GPU industry size, how embedded </a:t>
            </a:r>
            <a:r>
              <a:rPr lang="en-US" err="1">
                <a:ea typeface="Calibri"/>
                <a:cs typeface="Calibri"/>
              </a:rPr>
              <a:t>gpus</a:t>
            </a:r>
            <a:r>
              <a:rPr lang="en-US">
                <a:ea typeface="Calibri"/>
                <a:cs typeface="Calibri"/>
              </a:rPr>
              <a:t> stem off of this</a:t>
            </a:r>
          </a:p>
          <a:p>
            <a:r>
              <a:rPr lang="en-US">
                <a:ea typeface="Calibri"/>
                <a:cs typeface="Calibri"/>
              </a:rPr>
              <a:t>Image on the right is meaningless (what is an M5 GPU to the audience?), maybe add valuation AI industry</a:t>
            </a:r>
          </a:p>
          <a:p>
            <a:br>
              <a:rPr lang="en-US">
                <a:ea typeface="Calibri"/>
                <a:cs typeface="+mn-lt"/>
              </a:rPr>
            </a:br>
            <a:r>
              <a:rPr lang="en-US" err="1">
                <a:ea typeface="Calibri"/>
                <a:cs typeface="Calibri"/>
              </a:rPr>
              <a:t>Thinkin</a:t>
            </a:r>
            <a:r>
              <a:rPr lang="en-US">
                <a:ea typeface="Calibri"/>
                <a:cs typeface="Calibri"/>
              </a:rPr>
              <a:t>g about adding a top 10 valued companies slide stressing </a:t>
            </a:r>
            <a:r>
              <a:rPr lang="en-US" err="1">
                <a:ea typeface="Calibri"/>
                <a:cs typeface="Calibri"/>
              </a:rPr>
              <a:t>th</a:t>
            </a:r>
            <a:r>
              <a:rPr lang="en-US">
                <a:ea typeface="Calibri"/>
                <a:cs typeface="Calibri"/>
              </a:rPr>
              <a:t>e importance of GPUs</a:t>
            </a:r>
          </a:p>
        </p:txBody>
      </p:sp>
      <p:sp>
        <p:nvSpPr>
          <p:cNvPr id="4" name="Slide Number Placeholder 3">
            <a:extLst>
              <a:ext uri="{FF2B5EF4-FFF2-40B4-BE49-F238E27FC236}">
                <a16:creationId xmlns:a16="http://schemas.microsoft.com/office/drawing/2014/main" id="{BD8CD8CA-C5DA-0EB4-8B64-64E4800BA5D9}"/>
              </a:ext>
            </a:extLst>
          </p:cNvPr>
          <p:cNvSpPr>
            <a:spLocks noGrp="1"/>
          </p:cNvSpPr>
          <p:nvPr>
            <p:ph type="sldNum" sz="quarter" idx="5"/>
          </p:nvPr>
        </p:nvSpPr>
        <p:spPr/>
        <p:txBody>
          <a:bodyPr/>
          <a:lstStyle/>
          <a:p>
            <a:fld id="{A38B8636-81F1-324A-A1C3-F7C2036DE29D}" type="slidenum">
              <a:rPr lang="en-US" smtClean="0"/>
              <a:t>3</a:t>
            </a:fld>
            <a:endParaRPr lang="en-US"/>
          </a:p>
        </p:txBody>
      </p:sp>
    </p:spTree>
    <p:extLst>
      <p:ext uri="{BB962C8B-B14F-4D97-AF65-F5344CB8AC3E}">
        <p14:creationId xmlns:p14="http://schemas.microsoft.com/office/powerpoint/2010/main" val="1261688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FA7DC-D43E-D136-C852-A3B0041C44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640DF6-D2CC-E5EF-96AF-7E6FD04060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D0906-530F-2986-0CD8-E0E3DC0553BB}"/>
              </a:ext>
            </a:extLst>
          </p:cNvPr>
          <p:cNvSpPr>
            <a:spLocks noGrp="1"/>
          </p:cNvSpPr>
          <p:nvPr>
            <p:ph type="body" idx="1"/>
          </p:nvPr>
        </p:nvSpPr>
        <p:spPr/>
        <p:txBody>
          <a:bodyPr/>
          <a:lstStyle/>
          <a:p>
            <a:r>
              <a:rPr lang="en-US">
                <a:ea typeface="Calibri"/>
                <a:cs typeface="Calibri"/>
              </a:rPr>
              <a:t>Emil</a:t>
            </a:r>
            <a:endParaRPr lang="en-US"/>
          </a:p>
        </p:txBody>
      </p:sp>
      <p:sp>
        <p:nvSpPr>
          <p:cNvPr id="4" name="Slide Number Placeholder 3">
            <a:extLst>
              <a:ext uri="{FF2B5EF4-FFF2-40B4-BE49-F238E27FC236}">
                <a16:creationId xmlns:a16="http://schemas.microsoft.com/office/drawing/2014/main" id="{ABCA6E60-F022-D588-312C-7E456DDBE1AD}"/>
              </a:ext>
            </a:extLst>
          </p:cNvPr>
          <p:cNvSpPr>
            <a:spLocks noGrp="1"/>
          </p:cNvSpPr>
          <p:nvPr>
            <p:ph type="sldNum" sz="quarter" idx="10"/>
          </p:nvPr>
        </p:nvSpPr>
        <p:spPr/>
        <p:txBody>
          <a:bodyPr/>
          <a:lstStyle/>
          <a:p>
            <a:fld id="{24A6D18E-8B09-B24B-9169-4FC527B8D84F}" type="slidenum">
              <a:rPr lang="en-US" smtClean="0"/>
              <a:pPr/>
              <a:t>4</a:t>
            </a:fld>
            <a:endParaRPr lang="en-US"/>
          </a:p>
        </p:txBody>
      </p:sp>
      <p:sp>
        <p:nvSpPr>
          <p:cNvPr id="5" name="Footer Placeholder 4">
            <a:extLst>
              <a:ext uri="{FF2B5EF4-FFF2-40B4-BE49-F238E27FC236}">
                <a16:creationId xmlns:a16="http://schemas.microsoft.com/office/drawing/2014/main" id="{12F9F4D9-EE8E-C372-E0CB-E6216EC77A7B}"/>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085882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9FA84-DB40-7D77-46AA-2C6A64D384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EFA487-2812-D124-FECC-DA79A288E5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84BD45-50D8-A36C-0110-815EC80EA703}"/>
              </a:ext>
            </a:extLst>
          </p:cNvPr>
          <p:cNvSpPr>
            <a:spLocks noGrp="1"/>
          </p:cNvSpPr>
          <p:nvPr>
            <p:ph type="body" idx="1"/>
          </p:nvPr>
        </p:nvSpPr>
        <p:spPr/>
        <p:txBody>
          <a:bodyPr/>
          <a:lstStyle/>
          <a:p>
            <a:r>
              <a:rPr lang="en-US">
                <a:ea typeface="Calibri"/>
                <a:cs typeface="Calibri"/>
              </a:rPr>
              <a:t>Josh</a:t>
            </a:r>
          </a:p>
        </p:txBody>
      </p:sp>
      <p:sp>
        <p:nvSpPr>
          <p:cNvPr id="4" name="Slide Number Placeholder 3">
            <a:extLst>
              <a:ext uri="{FF2B5EF4-FFF2-40B4-BE49-F238E27FC236}">
                <a16:creationId xmlns:a16="http://schemas.microsoft.com/office/drawing/2014/main" id="{06309441-4DE4-2F62-8EB6-D156CDBE0A2C}"/>
              </a:ext>
            </a:extLst>
          </p:cNvPr>
          <p:cNvSpPr>
            <a:spLocks noGrp="1"/>
          </p:cNvSpPr>
          <p:nvPr>
            <p:ph type="sldNum" sz="quarter" idx="10"/>
          </p:nvPr>
        </p:nvSpPr>
        <p:spPr/>
        <p:txBody>
          <a:bodyPr/>
          <a:lstStyle/>
          <a:p>
            <a:fld id="{24A6D18E-8B09-B24B-9169-4FC527B8D84F}" type="slidenum">
              <a:rPr lang="en-US" smtClean="0"/>
              <a:pPr/>
              <a:t>5</a:t>
            </a:fld>
            <a:endParaRPr lang="en-US"/>
          </a:p>
        </p:txBody>
      </p:sp>
      <p:sp>
        <p:nvSpPr>
          <p:cNvPr id="5" name="Footer Placeholder 4">
            <a:extLst>
              <a:ext uri="{FF2B5EF4-FFF2-40B4-BE49-F238E27FC236}">
                <a16:creationId xmlns:a16="http://schemas.microsoft.com/office/drawing/2014/main" id="{07D228E7-4D9C-6617-ADDA-C4C17266FB1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205737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06D06-B13D-7E6D-F947-66F1A7D116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4F553C-7BD9-8FE1-3BCE-54AD10DDF0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61891D-3C8C-F07E-9E27-167A096A5DDA}"/>
              </a:ext>
            </a:extLst>
          </p:cNvPr>
          <p:cNvSpPr>
            <a:spLocks noGrp="1"/>
          </p:cNvSpPr>
          <p:nvPr>
            <p:ph type="body" idx="1"/>
          </p:nvPr>
        </p:nvSpPr>
        <p:spPr/>
        <p:txBody>
          <a:bodyPr/>
          <a:lstStyle/>
          <a:p>
            <a:r>
              <a:rPr lang="en-US">
                <a:ea typeface="Calibri"/>
                <a:cs typeface="Calibri"/>
              </a:rPr>
              <a:t>Colin</a:t>
            </a:r>
          </a:p>
        </p:txBody>
      </p:sp>
      <p:sp>
        <p:nvSpPr>
          <p:cNvPr id="4" name="Slide Number Placeholder 3">
            <a:extLst>
              <a:ext uri="{FF2B5EF4-FFF2-40B4-BE49-F238E27FC236}">
                <a16:creationId xmlns:a16="http://schemas.microsoft.com/office/drawing/2014/main" id="{39292239-532C-226C-8FC7-4F417161BF2E}"/>
              </a:ext>
            </a:extLst>
          </p:cNvPr>
          <p:cNvSpPr>
            <a:spLocks noGrp="1"/>
          </p:cNvSpPr>
          <p:nvPr>
            <p:ph type="sldNum" sz="quarter" idx="10"/>
          </p:nvPr>
        </p:nvSpPr>
        <p:spPr/>
        <p:txBody>
          <a:bodyPr/>
          <a:lstStyle/>
          <a:p>
            <a:fld id="{24A6D18E-8B09-B24B-9169-4FC527B8D84F}" type="slidenum">
              <a:rPr lang="en-US" smtClean="0"/>
              <a:pPr/>
              <a:t>6</a:t>
            </a:fld>
            <a:endParaRPr lang="en-US"/>
          </a:p>
        </p:txBody>
      </p:sp>
      <p:sp>
        <p:nvSpPr>
          <p:cNvPr id="5" name="Footer Placeholder 4">
            <a:extLst>
              <a:ext uri="{FF2B5EF4-FFF2-40B4-BE49-F238E27FC236}">
                <a16:creationId xmlns:a16="http://schemas.microsoft.com/office/drawing/2014/main" id="{1121CCDE-3F01-2BEF-62D9-62D62E9F4D28}"/>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730619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2DE24-9A29-F2FD-E115-41C2C0E3E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79C42-255E-31C9-E798-2D3B4CED13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EE3D8E-5697-1CEB-8F4F-93BE270CF1EC}"/>
              </a:ext>
            </a:extLst>
          </p:cNvPr>
          <p:cNvSpPr>
            <a:spLocks noGrp="1"/>
          </p:cNvSpPr>
          <p:nvPr>
            <p:ph type="body" idx="1"/>
          </p:nvPr>
        </p:nvSpPr>
        <p:spPr/>
        <p:txBody>
          <a:bodyPr/>
          <a:lstStyle/>
          <a:p>
            <a:r>
              <a:rPr lang="en-US">
                <a:ea typeface="Calibri"/>
                <a:cs typeface="Calibri"/>
              </a:rPr>
              <a:t>Colin</a:t>
            </a:r>
          </a:p>
        </p:txBody>
      </p:sp>
      <p:sp>
        <p:nvSpPr>
          <p:cNvPr id="4" name="Slide Number Placeholder 3">
            <a:extLst>
              <a:ext uri="{FF2B5EF4-FFF2-40B4-BE49-F238E27FC236}">
                <a16:creationId xmlns:a16="http://schemas.microsoft.com/office/drawing/2014/main" id="{3DCD1031-D863-3320-D190-9CFB4D1ED120}"/>
              </a:ext>
            </a:extLst>
          </p:cNvPr>
          <p:cNvSpPr>
            <a:spLocks noGrp="1"/>
          </p:cNvSpPr>
          <p:nvPr>
            <p:ph type="sldNum" sz="quarter" idx="10"/>
          </p:nvPr>
        </p:nvSpPr>
        <p:spPr/>
        <p:txBody>
          <a:bodyPr/>
          <a:lstStyle/>
          <a:p>
            <a:fld id="{24A6D18E-8B09-B24B-9169-4FC527B8D84F}" type="slidenum">
              <a:rPr lang="en-US" smtClean="0"/>
              <a:pPr/>
              <a:t>7</a:t>
            </a:fld>
            <a:endParaRPr lang="en-US"/>
          </a:p>
        </p:txBody>
      </p:sp>
      <p:sp>
        <p:nvSpPr>
          <p:cNvPr id="5" name="Footer Placeholder 4">
            <a:extLst>
              <a:ext uri="{FF2B5EF4-FFF2-40B4-BE49-F238E27FC236}">
                <a16:creationId xmlns:a16="http://schemas.microsoft.com/office/drawing/2014/main" id="{0D41BF72-DA0F-F0CC-66A2-AE1C98512FFF}"/>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299509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34E6A-1674-0BA1-DDEF-B2B33768C9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274FA0-DB70-EDAC-7267-A3B430DBBA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ECDEDD-F643-4F0C-6214-71321DB36D61}"/>
              </a:ext>
            </a:extLst>
          </p:cNvPr>
          <p:cNvSpPr>
            <a:spLocks noGrp="1"/>
          </p:cNvSpPr>
          <p:nvPr>
            <p:ph type="body" idx="1"/>
          </p:nvPr>
        </p:nvSpPr>
        <p:spPr/>
        <p:txBody>
          <a:bodyPr/>
          <a:lstStyle/>
          <a:p>
            <a:r>
              <a:rPr lang="en-US"/>
              <a:t>Michael</a:t>
            </a:r>
          </a:p>
        </p:txBody>
      </p:sp>
      <p:sp>
        <p:nvSpPr>
          <p:cNvPr id="4" name="Slide Number Placeholder 3">
            <a:extLst>
              <a:ext uri="{FF2B5EF4-FFF2-40B4-BE49-F238E27FC236}">
                <a16:creationId xmlns:a16="http://schemas.microsoft.com/office/drawing/2014/main" id="{BA8BA0F2-17F5-50CE-B55F-A8D62E31E36F}"/>
              </a:ext>
            </a:extLst>
          </p:cNvPr>
          <p:cNvSpPr>
            <a:spLocks noGrp="1"/>
          </p:cNvSpPr>
          <p:nvPr>
            <p:ph type="sldNum" sz="quarter" idx="5"/>
          </p:nvPr>
        </p:nvSpPr>
        <p:spPr/>
        <p:txBody>
          <a:bodyPr/>
          <a:lstStyle/>
          <a:p>
            <a:fld id="{A38B8636-81F1-324A-A1C3-F7C2036DE29D}" type="slidenum">
              <a:rPr lang="en-US" smtClean="0"/>
              <a:t>8</a:t>
            </a:fld>
            <a:endParaRPr lang="en-US"/>
          </a:p>
        </p:txBody>
      </p:sp>
    </p:spTree>
    <p:extLst>
      <p:ext uri="{BB962C8B-B14F-4D97-AF65-F5344CB8AC3E}">
        <p14:creationId xmlns:p14="http://schemas.microsoft.com/office/powerpoint/2010/main" val="1169164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9E919-1767-A167-44FC-7AC2025506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49AF9D-3CCE-CD5A-8354-D67E72D130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323E1F-5489-2772-3513-ADB31E200104}"/>
              </a:ext>
            </a:extLst>
          </p:cNvPr>
          <p:cNvSpPr>
            <a:spLocks noGrp="1"/>
          </p:cNvSpPr>
          <p:nvPr>
            <p:ph type="body" idx="1"/>
          </p:nvPr>
        </p:nvSpPr>
        <p:spPr/>
        <p:txBody>
          <a:bodyPr/>
          <a:lstStyle/>
          <a:p>
            <a:r>
              <a:rPr lang="en-US">
                <a:ea typeface="Calibri"/>
                <a:cs typeface="Calibri"/>
              </a:rPr>
              <a:t>Jack</a:t>
            </a:r>
          </a:p>
        </p:txBody>
      </p:sp>
      <p:sp>
        <p:nvSpPr>
          <p:cNvPr id="4" name="Slide Number Placeholder 3">
            <a:extLst>
              <a:ext uri="{FF2B5EF4-FFF2-40B4-BE49-F238E27FC236}">
                <a16:creationId xmlns:a16="http://schemas.microsoft.com/office/drawing/2014/main" id="{04B907A2-7ACC-0417-E32C-941939306438}"/>
              </a:ext>
            </a:extLst>
          </p:cNvPr>
          <p:cNvSpPr>
            <a:spLocks noGrp="1"/>
          </p:cNvSpPr>
          <p:nvPr>
            <p:ph type="sldNum" sz="quarter" idx="5"/>
          </p:nvPr>
        </p:nvSpPr>
        <p:spPr/>
        <p:txBody>
          <a:bodyPr/>
          <a:lstStyle/>
          <a:p>
            <a:fld id="{A38B8636-81F1-324A-A1C3-F7C2036DE29D}" type="slidenum">
              <a:rPr lang="en-US" smtClean="0"/>
              <a:t>9</a:t>
            </a:fld>
            <a:endParaRPr lang="en-US"/>
          </a:p>
        </p:txBody>
      </p:sp>
    </p:spTree>
    <p:extLst>
      <p:ext uri="{BB962C8B-B14F-4D97-AF65-F5344CB8AC3E}">
        <p14:creationId xmlns:p14="http://schemas.microsoft.com/office/powerpoint/2010/main" val="3184107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C70EB2-8BF9-5CF6-717C-0B2ACCE897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A0FA7B-908D-D3BD-5942-EDF1CFF5D1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96725E-9012-BD02-2905-274962D87ED2}"/>
              </a:ext>
            </a:extLst>
          </p:cNvPr>
          <p:cNvSpPr>
            <a:spLocks noGrp="1"/>
          </p:cNvSpPr>
          <p:nvPr>
            <p:ph type="body" idx="1"/>
          </p:nvPr>
        </p:nvSpPr>
        <p:spPr/>
        <p:txBody>
          <a:bodyPr/>
          <a:lstStyle/>
          <a:p>
            <a:r>
              <a:rPr lang="en-US">
                <a:ea typeface="Calibri"/>
                <a:cs typeface="Calibri"/>
              </a:rPr>
              <a:t>Dawud</a:t>
            </a:r>
          </a:p>
          <a:p>
            <a:pPr marL="171450" indent="-171450">
              <a:buFontTx/>
              <a:buChar char="-"/>
            </a:pPr>
            <a:r>
              <a:rPr lang="en-US"/>
              <a:t>Pixels are written in order, benefitting spatial locality, and coalescing</a:t>
            </a:r>
            <a:endParaRPr lang="en-US">
              <a:ea typeface="Calibri"/>
              <a:cs typeface="Calibri"/>
            </a:endParaRPr>
          </a:p>
          <a:p>
            <a:pPr marL="171450" indent="-171450">
              <a:buFontTx/>
              <a:buChar char="-"/>
            </a:pPr>
            <a:r>
              <a:rPr lang="en-US"/>
              <a:t>High temporal locality of vertices found by graphing vertex usage over time.</a:t>
            </a:r>
          </a:p>
          <a:p>
            <a:pPr marL="171450" marR="0" lvl="0" indent="-171450" algn="l" defTabSz="457200" rtl="0" eaLnBrk="1" fontAlgn="auto" latinLnBrk="0" hangingPunct="1">
              <a:lnSpc>
                <a:spcPct val="100000"/>
              </a:lnSpc>
              <a:spcBef>
                <a:spcPts val="0"/>
              </a:spcBef>
              <a:spcAft>
                <a:spcPts val="0"/>
              </a:spcAft>
              <a:buClrTx/>
              <a:buSzTx/>
              <a:buFontTx/>
              <a:buChar char="-"/>
              <a:tabLst/>
              <a:defRPr/>
            </a:pPr>
            <a:r>
              <a:rPr lang="en-US"/>
              <a:t>90% hit rate measured during </a:t>
            </a:r>
            <a:r>
              <a:rPr lang="en-US" err="1"/>
              <a:t>rtl</a:t>
            </a:r>
            <a:r>
              <a:rPr lang="en-US"/>
              <a:t> testing</a:t>
            </a:r>
          </a:p>
          <a:p>
            <a:pPr marL="171450" indent="-171450">
              <a:buFontTx/>
              <a:buChar char="-"/>
            </a:pPr>
            <a:endParaRPr lang="en-US"/>
          </a:p>
        </p:txBody>
      </p:sp>
      <p:sp>
        <p:nvSpPr>
          <p:cNvPr id="4" name="Slide Number Placeholder 3">
            <a:extLst>
              <a:ext uri="{FF2B5EF4-FFF2-40B4-BE49-F238E27FC236}">
                <a16:creationId xmlns:a16="http://schemas.microsoft.com/office/drawing/2014/main" id="{CBB55EC8-EDCB-D21B-B0A1-7E1338A0F89E}"/>
              </a:ext>
            </a:extLst>
          </p:cNvPr>
          <p:cNvSpPr>
            <a:spLocks noGrp="1"/>
          </p:cNvSpPr>
          <p:nvPr>
            <p:ph type="sldNum" sz="quarter" idx="5"/>
          </p:nvPr>
        </p:nvSpPr>
        <p:spPr/>
        <p:txBody>
          <a:bodyPr/>
          <a:lstStyle/>
          <a:p>
            <a:fld id="{A38B8636-81F1-324A-A1C3-F7C2036DE29D}" type="slidenum">
              <a:rPr lang="en-US" smtClean="0"/>
              <a:t>10</a:t>
            </a:fld>
            <a:endParaRPr lang="en-US"/>
          </a:p>
        </p:txBody>
      </p:sp>
    </p:spTree>
    <p:extLst>
      <p:ext uri="{BB962C8B-B14F-4D97-AF65-F5344CB8AC3E}">
        <p14:creationId xmlns:p14="http://schemas.microsoft.com/office/powerpoint/2010/main" val="28859331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723E1-9BAC-EBBF-FB54-853DA9F993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C61571-556B-D086-EDD7-767D1ED32C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7F718F-DB27-8EC9-B87C-B6D974996717}"/>
              </a:ext>
            </a:extLst>
          </p:cNvPr>
          <p:cNvSpPr>
            <a:spLocks noGrp="1"/>
          </p:cNvSpPr>
          <p:nvPr>
            <p:ph type="body" idx="1"/>
          </p:nvPr>
        </p:nvSpPr>
        <p:spPr/>
        <p:txBody>
          <a:bodyPr/>
          <a:lstStyle/>
          <a:p>
            <a:r>
              <a:rPr lang="en-US">
                <a:ea typeface="Calibri"/>
                <a:cs typeface="Calibri"/>
              </a:rPr>
              <a:t>Michael</a:t>
            </a:r>
          </a:p>
        </p:txBody>
      </p:sp>
      <p:sp>
        <p:nvSpPr>
          <p:cNvPr id="4" name="Slide Number Placeholder 3">
            <a:extLst>
              <a:ext uri="{FF2B5EF4-FFF2-40B4-BE49-F238E27FC236}">
                <a16:creationId xmlns:a16="http://schemas.microsoft.com/office/drawing/2014/main" id="{C167AF49-9279-BFAF-C25A-7E6994DAFD9B}"/>
              </a:ext>
            </a:extLst>
          </p:cNvPr>
          <p:cNvSpPr>
            <a:spLocks noGrp="1"/>
          </p:cNvSpPr>
          <p:nvPr>
            <p:ph type="sldNum" sz="quarter" idx="5"/>
          </p:nvPr>
        </p:nvSpPr>
        <p:spPr/>
        <p:txBody>
          <a:bodyPr/>
          <a:lstStyle/>
          <a:p>
            <a:fld id="{A38B8636-81F1-324A-A1C3-F7C2036DE29D}" type="slidenum">
              <a:rPr lang="en-US" smtClean="0"/>
              <a:t>11</a:t>
            </a:fld>
            <a:endParaRPr lang="en-US"/>
          </a:p>
        </p:txBody>
      </p:sp>
    </p:spTree>
    <p:extLst>
      <p:ext uri="{BB962C8B-B14F-4D97-AF65-F5344CB8AC3E}">
        <p14:creationId xmlns:p14="http://schemas.microsoft.com/office/powerpoint/2010/main" val="33921213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530CD-C0BD-287D-15A6-F4DDB688BA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01C014-3EC0-86A3-F9C0-878AFA0EB6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05F9AF-A2FE-F591-07C5-7D362A112F57}"/>
              </a:ext>
            </a:extLst>
          </p:cNvPr>
          <p:cNvSpPr>
            <a:spLocks noGrp="1"/>
          </p:cNvSpPr>
          <p:nvPr>
            <p:ph type="body" idx="1"/>
          </p:nvPr>
        </p:nvSpPr>
        <p:spPr/>
        <p:txBody>
          <a:bodyPr/>
          <a:lstStyle/>
          <a:p>
            <a:r>
              <a:rPr lang="en-US">
                <a:ea typeface="Calibri"/>
                <a:cs typeface="Calibri"/>
              </a:rPr>
              <a:t>Colin</a:t>
            </a:r>
            <a:endParaRPr lang="en-US"/>
          </a:p>
        </p:txBody>
      </p:sp>
      <p:sp>
        <p:nvSpPr>
          <p:cNvPr id="4" name="Slide Number Placeholder 3">
            <a:extLst>
              <a:ext uri="{FF2B5EF4-FFF2-40B4-BE49-F238E27FC236}">
                <a16:creationId xmlns:a16="http://schemas.microsoft.com/office/drawing/2014/main" id="{599C3374-F5CC-0715-14CC-36644EFBA3C1}"/>
              </a:ext>
            </a:extLst>
          </p:cNvPr>
          <p:cNvSpPr>
            <a:spLocks noGrp="1"/>
          </p:cNvSpPr>
          <p:nvPr>
            <p:ph type="sldNum" sz="quarter" idx="5"/>
          </p:nvPr>
        </p:nvSpPr>
        <p:spPr/>
        <p:txBody>
          <a:bodyPr/>
          <a:lstStyle/>
          <a:p>
            <a:fld id="{A38B8636-81F1-324A-A1C3-F7C2036DE29D}" type="slidenum">
              <a:rPr lang="en-US" smtClean="0"/>
              <a:t>12</a:t>
            </a:fld>
            <a:endParaRPr lang="en-US"/>
          </a:p>
        </p:txBody>
      </p:sp>
    </p:spTree>
    <p:extLst>
      <p:ext uri="{BB962C8B-B14F-4D97-AF65-F5344CB8AC3E}">
        <p14:creationId xmlns:p14="http://schemas.microsoft.com/office/powerpoint/2010/main" val="1924018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CC9A16-0C24-BEF0-6396-E077274DD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19701-5B0C-58CC-3088-B734B01D08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4C8C7D-5659-3209-59F4-C4447BD6545E}"/>
              </a:ext>
            </a:extLst>
          </p:cNvPr>
          <p:cNvSpPr>
            <a:spLocks noGrp="1"/>
          </p:cNvSpPr>
          <p:nvPr>
            <p:ph type="body" idx="1"/>
          </p:nvPr>
        </p:nvSpPr>
        <p:spPr/>
        <p:txBody>
          <a:bodyPr/>
          <a:lstStyle/>
          <a:p>
            <a:r>
              <a:rPr lang="en-US">
                <a:ea typeface="Calibri"/>
                <a:cs typeface="Calibri"/>
              </a:rPr>
              <a:t>Michael</a:t>
            </a:r>
            <a:endParaRPr lang="en-US"/>
          </a:p>
        </p:txBody>
      </p:sp>
      <p:sp>
        <p:nvSpPr>
          <p:cNvPr id="4" name="Slide Number Placeholder 3">
            <a:extLst>
              <a:ext uri="{FF2B5EF4-FFF2-40B4-BE49-F238E27FC236}">
                <a16:creationId xmlns:a16="http://schemas.microsoft.com/office/drawing/2014/main" id="{44A74BD3-2E7A-06B1-37DE-A6B1F2136051}"/>
              </a:ext>
            </a:extLst>
          </p:cNvPr>
          <p:cNvSpPr>
            <a:spLocks noGrp="1"/>
          </p:cNvSpPr>
          <p:nvPr>
            <p:ph type="sldNum" sz="quarter" idx="5"/>
          </p:nvPr>
        </p:nvSpPr>
        <p:spPr/>
        <p:txBody>
          <a:bodyPr/>
          <a:lstStyle/>
          <a:p>
            <a:fld id="{A38B8636-81F1-324A-A1C3-F7C2036DE29D}" type="slidenum">
              <a:rPr lang="en-US" smtClean="0"/>
              <a:t>13</a:t>
            </a:fld>
            <a:endParaRPr lang="en-US"/>
          </a:p>
        </p:txBody>
      </p:sp>
    </p:spTree>
    <p:extLst>
      <p:ext uri="{BB962C8B-B14F-4D97-AF65-F5344CB8AC3E}">
        <p14:creationId xmlns:p14="http://schemas.microsoft.com/office/powerpoint/2010/main" val="5394576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A92EE-7B9F-1959-BDC0-7D5896CB6C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C13B02-A56A-F56F-9A13-CC947BD767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B6E691-8AD5-A52C-6C7D-B6AE50304578}"/>
              </a:ext>
            </a:extLst>
          </p:cNvPr>
          <p:cNvSpPr>
            <a:spLocks noGrp="1"/>
          </p:cNvSpPr>
          <p:nvPr>
            <p:ph type="body" idx="1"/>
          </p:nvPr>
        </p:nvSpPr>
        <p:spPr/>
        <p:txBody>
          <a:bodyPr/>
          <a:lstStyle/>
          <a:p>
            <a:r>
              <a:rPr lang="en-US"/>
              <a:t>Michael</a:t>
            </a:r>
          </a:p>
        </p:txBody>
      </p:sp>
      <p:sp>
        <p:nvSpPr>
          <p:cNvPr id="4" name="Slide Number Placeholder 3">
            <a:extLst>
              <a:ext uri="{FF2B5EF4-FFF2-40B4-BE49-F238E27FC236}">
                <a16:creationId xmlns:a16="http://schemas.microsoft.com/office/drawing/2014/main" id="{B15FEBFB-7663-A93C-3D91-6FC97CCC7123}"/>
              </a:ext>
            </a:extLst>
          </p:cNvPr>
          <p:cNvSpPr>
            <a:spLocks noGrp="1"/>
          </p:cNvSpPr>
          <p:nvPr>
            <p:ph type="sldNum" sz="quarter" idx="5"/>
          </p:nvPr>
        </p:nvSpPr>
        <p:spPr/>
        <p:txBody>
          <a:bodyPr/>
          <a:lstStyle/>
          <a:p>
            <a:fld id="{A38B8636-81F1-324A-A1C3-F7C2036DE29D}" type="slidenum">
              <a:rPr lang="en-US" smtClean="0"/>
              <a:t>14</a:t>
            </a:fld>
            <a:endParaRPr lang="en-US"/>
          </a:p>
        </p:txBody>
      </p:sp>
    </p:spTree>
    <p:extLst>
      <p:ext uri="{BB962C8B-B14F-4D97-AF65-F5344CB8AC3E}">
        <p14:creationId xmlns:p14="http://schemas.microsoft.com/office/powerpoint/2010/main" val="3560838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F673F-246F-0E9D-D6A1-7E4D483220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171BEE-7FBC-A2B2-5D64-8768C1B2F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FAE039-2BD9-D107-0451-B415C98B1222}"/>
              </a:ext>
            </a:extLst>
          </p:cNvPr>
          <p:cNvSpPr>
            <a:spLocks noGrp="1"/>
          </p:cNvSpPr>
          <p:nvPr>
            <p:ph type="body" idx="1"/>
          </p:nvPr>
        </p:nvSpPr>
        <p:spPr/>
        <p:txBody>
          <a:bodyPr/>
          <a:lstStyle/>
          <a:p>
            <a:r>
              <a:rPr lang="en-US"/>
              <a:t>Jack</a:t>
            </a:r>
          </a:p>
        </p:txBody>
      </p:sp>
      <p:sp>
        <p:nvSpPr>
          <p:cNvPr id="4" name="Slide Number Placeholder 3">
            <a:extLst>
              <a:ext uri="{FF2B5EF4-FFF2-40B4-BE49-F238E27FC236}">
                <a16:creationId xmlns:a16="http://schemas.microsoft.com/office/drawing/2014/main" id="{D8020348-3C3F-66AF-5E0D-AC722CAC998B}"/>
              </a:ext>
            </a:extLst>
          </p:cNvPr>
          <p:cNvSpPr>
            <a:spLocks noGrp="1"/>
          </p:cNvSpPr>
          <p:nvPr>
            <p:ph type="sldNum" sz="quarter" idx="10"/>
          </p:nvPr>
        </p:nvSpPr>
        <p:spPr/>
        <p:txBody>
          <a:bodyPr/>
          <a:lstStyle/>
          <a:p>
            <a:fld id="{24A6D18E-8B09-B24B-9169-4FC527B8D84F}" type="slidenum">
              <a:rPr lang="en-US" smtClean="0"/>
              <a:pPr/>
              <a:t>15</a:t>
            </a:fld>
            <a:endParaRPr lang="en-US"/>
          </a:p>
        </p:txBody>
      </p:sp>
      <p:sp>
        <p:nvSpPr>
          <p:cNvPr id="5" name="Footer Placeholder 4">
            <a:extLst>
              <a:ext uri="{FF2B5EF4-FFF2-40B4-BE49-F238E27FC236}">
                <a16:creationId xmlns:a16="http://schemas.microsoft.com/office/drawing/2014/main" id="{4F5918E0-BF5B-12DE-FF71-CE04A2ABA437}"/>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805920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6CBCC-722C-01AE-CFE8-0363DF294A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48D850-BD7E-A073-2B5D-4C9BD946D8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9344-709D-7D81-5892-1AE46DBCE6A9}"/>
              </a:ext>
            </a:extLst>
          </p:cNvPr>
          <p:cNvSpPr>
            <a:spLocks noGrp="1"/>
          </p:cNvSpPr>
          <p:nvPr>
            <p:ph type="body" idx="1"/>
          </p:nvPr>
        </p:nvSpPr>
        <p:spPr/>
        <p:txBody>
          <a:bodyPr/>
          <a:lstStyle/>
          <a:p>
            <a:r>
              <a:rPr lang="en-US">
                <a:ea typeface="Calibri"/>
                <a:cs typeface="Calibri"/>
              </a:rPr>
              <a:t>Sam</a:t>
            </a:r>
          </a:p>
        </p:txBody>
      </p:sp>
      <p:sp>
        <p:nvSpPr>
          <p:cNvPr id="4" name="Slide Number Placeholder 3">
            <a:extLst>
              <a:ext uri="{FF2B5EF4-FFF2-40B4-BE49-F238E27FC236}">
                <a16:creationId xmlns:a16="http://schemas.microsoft.com/office/drawing/2014/main" id="{77401F01-6CF3-F180-2D20-331FEA8F3DD2}"/>
              </a:ext>
            </a:extLst>
          </p:cNvPr>
          <p:cNvSpPr>
            <a:spLocks noGrp="1"/>
          </p:cNvSpPr>
          <p:nvPr>
            <p:ph type="sldNum" sz="quarter" idx="10"/>
          </p:nvPr>
        </p:nvSpPr>
        <p:spPr/>
        <p:txBody>
          <a:bodyPr/>
          <a:lstStyle/>
          <a:p>
            <a:fld id="{24A6D18E-8B09-B24B-9169-4FC527B8D84F}" type="slidenum">
              <a:rPr lang="en-US" smtClean="0"/>
              <a:pPr/>
              <a:t>16</a:t>
            </a:fld>
            <a:endParaRPr lang="en-US"/>
          </a:p>
        </p:txBody>
      </p:sp>
      <p:sp>
        <p:nvSpPr>
          <p:cNvPr id="5" name="Footer Placeholder 4">
            <a:extLst>
              <a:ext uri="{FF2B5EF4-FFF2-40B4-BE49-F238E27FC236}">
                <a16:creationId xmlns:a16="http://schemas.microsoft.com/office/drawing/2014/main" id="{175900D1-7C28-1712-386F-6C20BC658BB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510486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61A2DB-1151-9C6E-3889-12E258E899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1939C1-8874-9C49-AB07-CE516EB497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05284-6E04-03BD-3E2B-3CB83C861D1A}"/>
              </a:ext>
            </a:extLst>
          </p:cNvPr>
          <p:cNvSpPr>
            <a:spLocks noGrp="1"/>
          </p:cNvSpPr>
          <p:nvPr>
            <p:ph type="body" idx="1"/>
          </p:nvPr>
        </p:nvSpPr>
        <p:spPr/>
        <p:txBody>
          <a:bodyPr/>
          <a:lstStyle/>
          <a:p>
            <a:r>
              <a:rPr lang="en-US">
                <a:ea typeface="Calibri"/>
                <a:cs typeface="Calibri"/>
              </a:rPr>
              <a:t>Sam</a:t>
            </a:r>
          </a:p>
        </p:txBody>
      </p:sp>
      <p:sp>
        <p:nvSpPr>
          <p:cNvPr id="4" name="Slide Number Placeholder 3">
            <a:extLst>
              <a:ext uri="{FF2B5EF4-FFF2-40B4-BE49-F238E27FC236}">
                <a16:creationId xmlns:a16="http://schemas.microsoft.com/office/drawing/2014/main" id="{A656C4B9-92E2-87B7-458B-2B4A3FACACB8}"/>
              </a:ext>
            </a:extLst>
          </p:cNvPr>
          <p:cNvSpPr>
            <a:spLocks noGrp="1"/>
          </p:cNvSpPr>
          <p:nvPr>
            <p:ph type="sldNum" sz="quarter" idx="10"/>
          </p:nvPr>
        </p:nvSpPr>
        <p:spPr/>
        <p:txBody>
          <a:bodyPr/>
          <a:lstStyle/>
          <a:p>
            <a:fld id="{24A6D18E-8B09-B24B-9169-4FC527B8D84F}" type="slidenum">
              <a:rPr lang="en-US" smtClean="0"/>
              <a:pPr/>
              <a:t>17</a:t>
            </a:fld>
            <a:endParaRPr lang="en-US"/>
          </a:p>
        </p:txBody>
      </p:sp>
      <p:sp>
        <p:nvSpPr>
          <p:cNvPr id="5" name="Footer Placeholder 4">
            <a:extLst>
              <a:ext uri="{FF2B5EF4-FFF2-40B4-BE49-F238E27FC236}">
                <a16:creationId xmlns:a16="http://schemas.microsoft.com/office/drawing/2014/main" id="{3E16BAA8-4F39-7B6C-08A9-56A57EC930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9685991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CFD46-8A69-0084-5ECA-D1EAD901EA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63293E-3FDD-16C5-928D-97C31250E1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771822-4090-D69D-423E-68B37DFA5ECF}"/>
              </a:ext>
            </a:extLst>
          </p:cNvPr>
          <p:cNvSpPr>
            <a:spLocks noGrp="1"/>
          </p:cNvSpPr>
          <p:nvPr>
            <p:ph type="body" idx="1"/>
          </p:nvPr>
        </p:nvSpPr>
        <p:spPr/>
        <p:txBody>
          <a:bodyPr/>
          <a:lstStyle/>
          <a:p>
            <a:r>
              <a:rPr lang="en-US">
                <a:ea typeface="Calibri"/>
                <a:cs typeface="Calibri"/>
              </a:rPr>
              <a:t>Colin</a:t>
            </a:r>
          </a:p>
        </p:txBody>
      </p:sp>
      <p:sp>
        <p:nvSpPr>
          <p:cNvPr id="4" name="Slide Number Placeholder 3">
            <a:extLst>
              <a:ext uri="{FF2B5EF4-FFF2-40B4-BE49-F238E27FC236}">
                <a16:creationId xmlns:a16="http://schemas.microsoft.com/office/drawing/2014/main" id="{ADA0D9EF-82B5-3B53-35B1-EBB9A22FFA1F}"/>
              </a:ext>
            </a:extLst>
          </p:cNvPr>
          <p:cNvSpPr>
            <a:spLocks noGrp="1"/>
          </p:cNvSpPr>
          <p:nvPr>
            <p:ph type="sldNum" sz="quarter" idx="10"/>
          </p:nvPr>
        </p:nvSpPr>
        <p:spPr/>
        <p:txBody>
          <a:bodyPr/>
          <a:lstStyle/>
          <a:p>
            <a:fld id="{24A6D18E-8B09-B24B-9169-4FC527B8D84F}" type="slidenum">
              <a:rPr lang="en-US" smtClean="0"/>
              <a:pPr/>
              <a:t>18</a:t>
            </a:fld>
            <a:endParaRPr lang="en-US"/>
          </a:p>
        </p:txBody>
      </p:sp>
      <p:sp>
        <p:nvSpPr>
          <p:cNvPr id="5" name="Footer Placeholder 4">
            <a:extLst>
              <a:ext uri="{FF2B5EF4-FFF2-40B4-BE49-F238E27FC236}">
                <a16:creationId xmlns:a16="http://schemas.microsoft.com/office/drawing/2014/main" id="{04A7A4DF-5D45-6F36-F7E5-17B0B08C281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9924072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B405C-A508-AA80-294B-B680DAA02C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B16488-11C2-A2B6-5E56-75D0DCEC8E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E991C1-FCF4-0262-22A1-5BC93E834F7F}"/>
              </a:ext>
            </a:extLst>
          </p:cNvPr>
          <p:cNvSpPr>
            <a:spLocks noGrp="1"/>
          </p:cNvSpPr>
          <p:nvPr>
            <p:ph type="body" idx="1"/>
          </p:nvPr>
        </p:nvSpPr>
        <p:spPr/>
        <p:txBody>
          <a:bodyPr/>
          <a:lstStyle/>
          <a:p>
            <a:r>
              <a:rPr lang="en-US">
                <a:ea typeface="Calibri"/>
                <a:cs typeface="Calibri"/>
              </a:rPr>
              <a:t>Josh</a:t>
            </a:r>
          </a:p>
        </p:txBody>
      </p:sp>
      <p:sp>
        <p:nvSpPr>
          <p:cNvPr id="4" name="Slide Number Placeholder 3">
            <a:extLst>
              <a:ext uri="{FF2B5EF4-FFF2-40B4-BE49-F238E27FC236}">
                <a16:creationId xmlns:a16="http://schemas.microsoft.com/office/drawing/2014/main" id="{97F8ECF4-E28A-EB2D-2B4C-D8343C2E6ECB}"/>
              </a:ext>
            </a:extLst>
          </p:cNvPr>
          <p:cNvSpPr>
            <a:spLocks noGrp="1"/>
          </p:cNvSpPr>
          <p:nvPr>
            <p:ph type="sldNum" sz="quarter" idx="5"/>
          </p:nvPr>
        </p:nvSpPr>
        <p:spPr/>
        <p:txBody>
          <a:bodyPr/>
          <a:lstStyle/>
          <a:p>
            <a:fld id="{A38B8636-81F1-324A-A1C3-F7C2036DE29D}" type="slidenum">
              <a:rPr lang="en-US" smtClean="0"/>
              <a:t>19</a:t>
            </a:fld>
            <a:endParaRPr lang="en-US"/>
          </a:p>
        </p:txBody>
      </p:sp>
    </p:spTree>
    <p:extLst>
      <p:ext uri="{BB962C8B-B14F-4D97-AF65-F5344CB8AC3E}">
        <p14:creationId xmlns:p14="http://schemas.microsoft.com/office/powerpoint/2010/main" val="37582495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9548B-8EF5-C49E-C1C7-8823366CBC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C1EA67-9687-5A3B-28CD-A7A38BB943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048869-2F7F-2490-B32A-A04038DA86D6}"/>
              </a:ext>
            </a:extLst>
          </p:cNvPr>
          <p:cNvSpPr>
            <a:spLocks noGrp="1"/>
          </p:cNvSpPr>
          <p:nvPr>
            <p:ph type="body" idx="1"/>
          </p:nvPr>
        </p:nvSpPr>
        <p:spPr/>
        <p:txBody>
          <a:bodyPr/>
          <a:lstStyle/>
          <a:p>
            <a:r>
              <a:rPr lang="en-US">
                <a:ea typeface="Calibri"/>
                <a:cs typeface="Calibri"/>
              </a:rPr>
              <a:t>Colin?</a:t>
            </a:r>
          </a:p>
        </p:txBody>
      </p:sp>
      <p:sp>
        <p:nvSpPr>
          <p:cNvPr id="4" name="Slide Number Placeholder 3">
            <a:extLst>
              <a:ext uri="{FF2B5EF4-FFF2-40B4-BE49-F238E27FC236}">
                <a16:creationId xmlns:a16="http://schemas.microsoft.com/office/drawing/2014/main" id="{92C6DC99-AFEC-4DDB-8CDE-B088F148250F}"/>
              </a:ext>
            </a:extLst>
          </p:cNvPr>
          <p:cNvSpPr>
            <a:spLocks noGrp="1"/>
          </p:cNvSpPr>
          <p:nvPr>
            <p:ph type="sldNum" sz="quarter" idx="5"/>
          </p:nvPr>
        </p:nvSpPr>
        <p:spPr/>
        <p:txBody>
          <a:bodyPr/>
          <a:lstStyle/>
          <a:p>
            <a:fld id="{A38B8636-81F1-324A-A1C3-F7C2036DE29D}" type="slidenum">
              <a:rPr lang="en-US" smtClean="0"/>
              <a:t>20</a:t>
            </a:fld>
            <a:endParaRPr lang="en-US"/>
          </a:p>
        </p:txBody>
      </p:sp>
    </p:spTree>
    <p:extLst>
      <p:ext uri="{BB962C8B-B14F-4D97-AF65-F5344CB8AC3E}">
        <p14:creationId xmlns:p14="http://schemas.microsoft.com/office/powerpoint/2010/main" val="17649773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AD750-5D33-27A2-03EB-9282249D57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374056-7A68-B542-5999-5FFC8C39AE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3F171-2942-7A06-4B0F-F8574D8E4050}"/>
              </a:ext>
            </a:extLst>
          </p:cNvPr>
          <p:cNvSpPr>
            <a:spLocks noGrp="1"/>
          </p:cNvSpPr>
          <p:nvPr>
            <p:ph type="body" idx="1"/>
          </p:nvPr>
        </p:nvSpPr>
        <p:spPr/>
        <p:txBody>
          <a:bodyPr/>
          <a:lstStyle/>
          <a:p>
            <a:r>
              <a:rPr lang="en-US">
                <a:ea typeface="Calibri"/>
                <a:cs typeface="Calibri"/>
              </a:rPr>
              <a:t>Jack</a:t>
            </a:r>
          </a:p>
        </p:txBody>
      </p:sp>
      <p:sp>
        <p:nvSpPr>
          <p:cNvPr id="4" name="Slide Number Placeholder 3">
            <a:extLst>
              <a:ext uri="{FF2B5EF4-FFF2-40B4-BE49-F238E27FC236}">
                <a16:creationId xmlns:a16="http://schemas.microsoft.com/office/drawing/2014/main" id="{5EB7EC4A-8B21-4EA5-7FDE-81BA1B72EEC2}"/>
              </a:ext>
            </a:extLst>
          </p:cNvPr>
          <p:cNvSpPr>
            <a:spLocks noGrp="1"/>
          </p:cNvSpPr>
          <p:nvPr>
            <p:ph type="sldNum" sz="quarter" idx="5"/>
          </p:nvPr>
        </p:nvSpPr>
        <p:spPr/>
        <p:txBody>
          <a:bodyPr/>
          <a:lstStyle/>
          <a:p>
            <a:fld id="{A38B8636-81F1-324A-A1C3-F7C2036DE29D}" type="slidenum">
              <a:rPr lang="en-US" smtClean="0"/>
              <a:t>21</a:t>
            </a:fld>
            <a:endParaRPr lang="en-US"/>
          </a:p>
        </p:txBody>
      </p:sp>
    </p:spTree>
    <p:extLst>
      <p:ext uri="{BB962C8B-B14F-4D97-AF65-F5344CB8AC3E}">
        <p14:creationId xmlns:p14="http://schemas.microsoft.com/office/powerpoint/2010/main" val="3707146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B2AB2-05D4-46BF-BC41-DDEAF69B94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0AC07E-4376-76DE-42A3-9D7323AD00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A7719-BE3F-41C9-867A-459F2B7684A4}"/>
              </a:ext>
            </a:extLst>
          </p:cNvPr>
          <p:cNvSpPr>
            <a:spLocks noGrp="1"/>
          </p:cNvSpPr>
          <p:nvPr>
            <p:ph type="body" idx="1"/>
          </p:nvPr>
        </p:nvSpPr>
        <p:spPr/>
        <p:txBody>
          <a:bodyPr/>
          <a:lstStyle/>
          <a:p>
            <a:r>
              <a:rPr lang="en-US">
                <a:ea typeface="Calibri"/>
                <a:cs typeface="Calibri"/>
              </a:rPr>
              <a:t>Sam</a:t>
            </a:r>
          </a:p>
          <a:p>
            <a:endParaRPr lang="en-US">
              <a:ea typeface="Calibri"/>
              <a:cs typeface="Calibri"/>
            </a:endParaRPr>
          </a:p>
        </p:txBody>
      </p:sp>
      <p:sp>
        <p:nvSpPr>
          <p:cNvPr id="4" name="Slide Number Placeholder 3">
            <a:extLst>
              <a:ext uri="{FF2B5EF4-FFF2-40B4-BE49-F238E27FC236}">
                <a16:creationId xmlns:a16="http://schemas.microsoft.com/office/drawing/2014/main" id="{CAABB49F-D34B-AC90-FF88-80F332A3D008}"/>
              </a:ext>
            </a:extLst>
          </p:cNvPr>
          <p:cNvSpPr>
            <a:spLocks noGrp="1"/>
          </p:cNvSpPr>
          <p:nvPr>
            <p:ph type="sldNum" sz="quarter" idx="5"/>
          </p:nvPr>
        </p:nvSpPr>
        <p:spPr/>
        <p:txBody>
          <a:bodyPr/>
          <a:lstStyle/>
          <a:p>
            <a:fld id="{A38B8636-81F1-324A-A1C3-F7C2036DE29D}" type="slidenum">
              <a:rPr lang="en-US" smtClean="0"/>
              <a:t>22</a:t>
            </a:fld>
            <a:endParaRPr lang="en-US"/>
          </a:p>
        </p:txBody>
      </p:sp>
    </p:spTree>
    <p:extLst>
      <p:ext uri="{BB962C8B-B14F-4D97-AF65-F5344CB8AC3E}">
        <p14:creationId xmlns:p14="http://schemas.microsoft.com/office/powerpoint/2010/main" val="4025281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11E1E-5C69-7A66-44B5-00A76180C6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7BEA90-887F-6813-FFAD-5618093418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AAF9CB-2E5F-7F13-FFE0-E75878CDC164}"/>
              </a:ext>
            </a:extLst>
          </p:cNvPr>
          <p:cNvSpPr>
            <a:spLocks noGrp="1"/>
          </p:cNvSpPr>
          <p:nvPr>
            <p:ph type="body" idx="1"/>
          </p:nvPr>
        </p:nvSpPr>
        <p:spPr/>
        <p:txBody>
          <a:bodyPr/>
          <a:lstStyle/>
          <a:p>
            <a:r>
              <a:rPr lang="en-US">
                <a:ea typeface="Calibri"/>
                <a:cs typeface="Calibri"/>
              </a:rPr>
              <a:t>Colin</a:t>
            </a:r>
          </a:p>
        </p:txBody>
      </p:sp>
      <p:sp>
        <p:nvSpPr>
          <p:cNvPr id="4" name="Slide Number Placeholder 3">
            <a:extLst>
              <a:ext uri="{FF2B5EF4-FFF2-40B4-BE49-F238E27FC236}">
                <a16:creationId xmlns:a16="http://schemas.microsoft.com/office/drawing/2014/main" id="{7E2FEB7C-9C0B-7F15-AF1E-163221265D86}"/>
              </a:ext>
            </a:extLst>
          </p:cNvPr>
          <p:cNvSpPr>
            <a:spLocks noGrp="1"/>
          </p:cNvSpPr>
          <p:nvPr>
            <p:ph type="sldNum" sz="quarter" idx="10"/>
          </p:nvPr>
        </p:nvSpPr>
        <p:spPr/>
        <p:txBody>
          <a:bodyPr/>
          <a:lstStyle/>
          <a:p>
            <a:fld id="{24A6D18E-8B09-B24B-9169-4FC527B8D84F}" type="slidenum">
              <a:rPr lang="en-US" smtClean="0"/>
              <a:pPr/>
              <a:t>23</a:t>
            </a:fld>
            <a:endParaRPr lang="en-US"/>
          </a:p>
        </p:txBody>
      </p:sp>
      <p:sp>
        <p:nvSpPr>
          <p:cNvPr id="5" name="Footer Placeholder 4">
            <a:extLst>
              <a:ext uri="{FF2B5EF4-FFF2-40B4-BE49-F238E27FC236}">
                <a16:creationId xmlns:a16="http://schemas.microsoft.com/office/drawing/2014/main" id="{578F320F-60F0-BDED-B47A-743580E11262}"/>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6821920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19ED9-11E8-EAE1-BC85-06B3D2EB81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C878E0-D006-4DF7-E0BF-43A518C903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671E9E-D759-1D30-F850-39A6B07B5AF9}"/>
              </a:ext>
            </a:extLst>
          </p:cNvPr>
          <p:cNvSpPr>
            <a:spLocks noGrp="1"/>
          </p:cNvSpPr>
          <p:nvPr>
            <p:ph type="body" idx="1"/>
          </p:nvPr>
        </p:nvSpPr>
        <p:spPr/>
        <p:txBody>
          <a:bodyPr/>
          <a:lstStyle/>
          <a:p>
            <a:r>
              <a:rPr lang="en-US">
                <a:ea typeface="Calibri"/>
                <a:cs typeface="Calibri"/>
              </a:rPr>
              <a:t>Sam</a:t>
            </a:r>
          </a:p>
        </p:txBody>
      </p:sp>
      <p:sp>
        <p:nvSpPr>
          <p:cNvPr id="4" name="Slide Number Placeholder 3">
            <a:extLst>
              <a:ext uri="{FF2B5EF4-FFF2-40B4-BE49-F238E27FC236}">
                <a16:creationId xmlns:a16="http://schemas.microsoft.com/office/drawing/2014/main" id="{3F0B21F2-1B93-DDC6-512E-A0FF736F5B69}"/>
              </a:ext>
            </a:extLst>
          </p:cNvPr>
          <p:cNvSpPr>
            <a:spLocks noGrp="1"/>
          </p:cNvSpPr>
          <p:nvPr>
            <p:ph type="sldNum" sz="quarter" idx="5"/>
          </p:nvPr>
        </p:nvSpPr>
        <p:spPr/>
        <p:txBody>
          <a:bodyPr/>
          <a:lstStyle/>
          <a:p>
            <a:fld id="{A38B8636-81F1-324A-A1C3-F7C2036DE29D}" type="slidenum">
              <a:rPr lang="en-US" smtClean="0"/>
              <a:t>24</a:t>
            </a:fld>
            <a:endParaRPr lang="en-US"/>
          </a:p>
        </p:txBody>
      </p:sp>
    </p:spTree>
    <p:extLst>
      <p:ext uri="{BB962C8B-B14F-4D97-AF65-F5344CB8AC3E}">
        <p14:creationId xmlns:p14="http://schemas.microsoft.com/office/powerpoint/2010/main" val="53229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8114E-B3F6-2189-EDA6-0BE20F8B13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65A8B-033F-B71A-CF9E-7F3A04FFDB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E87B35-4232-5B0D-A5FD-9375C54A5AD6}"/>
              </a:ext>
            </a:extLst>
          </p:cNvPr>
          <p:cNvSpPr>
            <a:spLocks noGrp="1"/>
          </p:cNvSpPr>
          <p:nvPr>
            <p:ph type="body" idx="1"/>
          </p:nvPr>
        </p:nvSpPr>
        <p:spPr/>
        <p:txBody>
          <a:bodyPr/>
          <a:lstStyle/>
          <a:p>
            <a:r>
              <a:rPr lang="en-US">
                <a:ea typeface="Calibri"/>
                <a:cs typeface="Calibri"/>
              </a:rPr>
              <a:t>Sam</a:t>
            </a:r>
          </a:p>
        </p:txBody>
      </p:sp>
      <p:sp>
        <p:nvSpPr>
          <p:cNvPr id="4" name="Slide Number Placeholder 3">
            <a:extLst>
              <a:ext uri="{FF2B5EF4-FFF2-40B4-BE49-F238E27FC236}">
                <a16:creationId xmlns:a16="http://schemas.microsoft.com/office/drawing/2014/main" id="{6F96815D-2F31-9720-967F-8D1B66244FCC}"/>
              </a:ext>
            </a:extLst>
          </p:cNvPr>
          <p:cNvSpPr>
            <a:spLocks noGrp="1"/>
          </p:cNvSpPr>
          <p:nvPr>
            <p:ph type="sldNum" sz="quarter" idx="5"/>
          </p:nvPr>
        </p:nvSpPr>
        <p:spPr/>
        <p:txBody>
          <a:bodyPr/>
          <a:lstStyle/>
          <a:p>
            <a:fld id="{A38B8636-81F1-324A-A1C3-F7C2036DE29D}" type="slidenum">
              <a:rPr lang="en-US" smtClean="0"/>
              <a:t>25</a:t>
            </a:fld>
            <a:endParaRPr lang="en-US"/>
          </a:p>
        </p:txBody>
      </p:sp>
    </p:spTree>
    <p:extLst>
      <p:ext uri="{BB962C8B-B14F-4D97-AF65-F5344CB8AC3E}">
        <p14:creationId xmlns:p14="http://schemas.microsoft.com/office/powerpoint/2010/main" val="5829046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AB750-5676-8CCF-95DD-DA3B425503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813C2-A0CC-DCA9-30DF-EA5E73032F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62337E-4D36-5F37-7EC5-F16636D48468}"/>
              </a:ext>
            </a:extLst>
          </p:cNvPr>
          <p:cNvSpPr>
            <a:spLocks noGrp="1"/>
          </p:cNvSpPr>
          <p:nvPr>
            <p:ph type="body" idx="1"/>
          </p:nvPr>
        </p:nvSpPr>
        <p:spPr/>
        <p:txBody>
          <a:bodyPr/>
          <a:lstStyle/>
          <a:p>
            <a:r>
              <a:rPr lang="en-US">
                <a:ea typeface="Calibri"/>
                <a:cs typeface="Calibri"/>
              </a:rPr>
              <a:t>Sam</a:t>
            </a:r>
          </a:p>
        </p:txBody>
      </p:sp>
      <p:sp>
        <p:nvSpPr>
          <p:cNvPr id="4" name="Slide Number Placeholder 3">
            <a:extLst>
              <a:ext uri="{FF2B5EF4-FFF2-40B4-BE49-F238E27FC236}">
                <a16:creationId xmlns:a16="http://schemas.microsoft.com/office/drawing/2014/main" id="{6ACBD998-55E2-480F-1D01-2341B23F4595}"/>
              </a:ext>
            </a:extLst>
          </p:cNvPr>
          <p:cNvSpPr>
            <a:spLocks noGrp="1"/>
          </p:cNvSpPr>
          <p:nvPr>
            <p:ph type="sldNum" sz="quarter" idx="5"/>
          </p:nvPr>
        </p:nvSpPr>
        <p:spPr/>
        <p:txBody>
          <a:bodyPr/>
          <a:lstStyle/>
          <a:p>
            <a:fld id="{A38B8636-81F1-324A-A1C3-F7C2036DE29D}" type="slidenum">
              <a:rPr lang="en-US" smtClean="0"/>
              <a:t>26</a:t>
            </a:fld>
            <a:endParaRPr lang="en-US"/>
          </a:p>
        </p:txBody>
      </p:sp>
    </p:spTree>
    <p:extLst>
      <p:ext uri="{BB962C8B-B14F-4D97-AF65-F5344CB8AC3E}">
        <p14:creationId xmlns:p14="http://schemas.microsoft.com/office/powerpoint/2010/main" val="31721217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CE954-78F4-BB74-436F-0F17F1AE29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06FC2B-2ACB-ECDB-AB89-46BC673468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5A3904-36E7-8FB9-98D4-8F9FFD6FDD13}"/>
              </a:ext>
            </a:extLst>
          </p:cNvPr>
          <p:cNvSpPr>
            <a:spLocks noGrp="1"/>
          </p:cNvSpPr>
          <p:nvPr>
            <p:ph type="body" idx="1"/>
          </p:nvPr>
        </p:nvSpPr>
        <p:spPr/>
        <p:txBody>
          <a:bodyPr/>
          <a:lstStyle/>
          <a:p>
            <a:r>
              <a:rPr lang="en-US">
                <a:ea typeface="Calibri"/>
                <a:cs typeface="Calibri"/>
              </a:rPr>
              <a:t>Sam</a:t>
            </a:r>
          </a:p>
        </p:txBody>
      </p:sp>
      <p:sp>
        <p:nvSpPr>
          <p:cNvPr id="4" name="Slide Number Placeholder 3">
            <a:extLst>
              <a:ext uri="{FF2B5EF4-FFF2-40B4-BE49-F238E27FC236}">
                <a16:creationId xmlns:a16="http://schemas.microsoft.com/office/drawing/2014/main" id="{9D93BBFD-EAAE-DAB4-D5D3-CE2EAB6A7954}"/>
              </a:ext>
            </a:extLst>
          </p:cNvPr>
          <p:cNvSpPr>
            <a:spLocks noGrp="1"/>
          </p:cNvSpPr>
          <p:nvPr>
            <p:ph type="sldNum" sz="quarter" idx="5"/>
          </p:nvPr>
        </p:nvSpPr>
        <p:spPr/>
        <p:txBody>
          <a:bodyPr/>
          <a:lstStyle/>
          <a:p>
            <a:fld id="{A38B8636-81F1-324A-A1C3-F7C2036DE29D}" type="slidenum">
              <a:rPr lang="en-US" smtClean="0"/>
              <a:t>27</a:t>
            </a:fld>
            <a:endParaRPr lang="en-US"/>
          </a:p>
        </p:txBody>
      </p:sp>
    </p:spTree>
    <p:extLst>
      <p:ext uri="{BB962C8B-B14F-4D97-AF65-F5344CB8AC3E}">
        <p14:creationId xmlns:p14="http://schemas.microsoft.com/office/powerpoint/2010/main" val="2797919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6521-5B93-73EF-F449-3F1756472F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9A5634-0B25-A423-B4E1-1A4001BC6B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9932D-6EE2-CE36-191D-7EBB2CBDDCFE}"/>
              </a:ext>
            </a:extLst>
          </p:cNvPr>
          <p:cNvSpPr>
            <a:spLocks noGrp="1"/>
          </p:cNvSpPr>
          <p:nvPr>
            <p:ph type="body" idx="1"/>
          </p:nvPr>
        </p:nvSpPr>
        <p:spPr/>
        <p:txBody>
          <a:bodyPr/>
          <a:lstStyle/>
          <a:p>
            <a:r>
              <a:rPr lang="en-US">
                <a:ea typeface="Calibri"/>
                <a:cs typeface="Calibri"/>
              </a:rPr>
              <a:t>Colin – Over 50% of vertices are used within the next 10 triangles</a:t>
            </a:r>
            <a:endParaRPr lang="en-US"/>
          </a:p>
        </p:txBody>
      </p:sp>
      <p:sp>
        <p:nvSpPr>
          <p:cNvPr id="4" name="Slide Number Placeholder 3">
            <a:extLst>
              <a:ext uri="{FF2B5EF4-FFF2-40B4-BE49-F238E27FC236}">
                <a16:creationId xmlns:a16="http://schemas.microsoft.com/office/drawing/2014/main" id="{E707536A-E2B2-52D6-6587-5D82AFF6A429}"/>
              </a:ext>
            </a:extLst>
          </p:cNvPr>
          <p:cNvSpPr>
            <a:spLocks noGrp="1"/>
          </p:cNvSpPr>
          <p:nvPr>
            <p:ph type="sldNum" sz="quarter" idx="5"/>
          </p:nvPr>
        </p:nvSpPr>
        <p:spPr/>
        <p:txBody>
          <a:bodyPr/>
          <a:lstStyle/>
          <a:p>
            <a:fld id="{A38B8636-81F1-324A-A1C3-F7C2036DE29D}" type="slidenum">
              <a:rPr lang="en-US" smtClean="0"/>
              <a:t>28</a:t>
            </a:fld>
            <a:endParaRPr lang="en-US"/>
          </a:p>
        </p:txBody>
      </p:sp>
    </p:spTree>
    <p:extLst>
      <p:ext uri="{BB962C8B-B14F-4D97-AF65-F5344CB8AC3E}">
        <p14:creationId xmlns:p14="http://schemas.microsoft.com/office/powerpoint/2010/main" val="31265804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3D359-E745-110A-AFDC-B978119B3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BD1184-13AC-A167-37FB-2FD85BAF15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3E74ED-C757-AE66-E60D-339544B0F1F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7404EDC-7D15-F3F9-AFF1-4E1002349E48}"/>
              </a:ext>
            </a:extLst>
          </p:cNvPr>
          <p:cNvSpPr>
            <a:spLocks noGrp="1"/>
          </p:cNvSpPr>
          <p:nvPr>
            <p:ph type="sldNum" sz="quarter" idx="10"/>
          </p:nvPr>
        </p:nvSpPr>
        <p:spPr/>
        <p:txBody>
          <a:bodyPr/>
          <a:lstStyle/>
          <a:p>
            <a:fld id="{24A6D18E-8B09-B24B-9169-4FC527B8D84F}" type="slidenum">
              <a:rPr lang="en-US" smtClean="0"/>
              <a:pPr/>
              <a:t>29</a:t>
            </a:fld>
            <a:endParaRPr lang="en-US"/>
          </a:p>
        </p:txBody>
      </p:sp>
      <p:sp>
        <p:nvSpPr>
          <p:cNvPr id="5" name="Footer Placeholder 4">
            <a:extLst>
              <a:ext uri="{FF2B5EF4-FFF2-40B4-BE49-F238E27FC236}">
                <a16:creationId xmlns:a16="http://schemas.microsoft.com/office/drawing/2014/main" id="{E134E1DE-B956-5D5E-EBFC-70F56F9449AF}"/>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3218693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4E01E-F19C-A9FD-71D5-84368C3886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081606-4C4A-ECA9-5E07-B375B218C1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0FB757-04FE-029E-477C-7CA6B762EE7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6B8B028-1974-96C9-EE5B-0EC341D75A1D}"/>
              </a:ext>
            </a:extLst>
          </p:cNvPr>
          <p:cNvSpPr>
            <a:spLocks noGrp="1"/>
          </p:cNvSpPr>
          <p:nvPr>
            <p:ph type="sldNum" sz="quarter" idx="10"/>
          </p:nvPr>
        </p:nvSpPr>
        <p:spPr/>
        <p:txBody>
          <a:bodyPr/>
          <a:lstStyle/>
          <a:p>
            <a:fld id="{24A6D18E-8B09-B24B-9169-4FC527B8D84F}" type="slidenum">
              <a:rPr lang="en-US" smtClean="0"/>
              <a:pPr/>
              <a:t>30</a:t>
            </a:fld>
            <a:endParaRPr lang="en-US"/>
          </a:p>
        </p:txBody>
      </p:sp>
      <p:sp>
        <p:nvSpPr>
          <p:cNvPr id="5" name="Footer Placeholder 4">
            <a:extLst>
              <a:ext uri="{FF2B5EF4-FFF2-40B4-BE49-F238E27FC236}">
                <a16:creationId xmlns:a16="http://schemas.microsoft.com/office/drawing/2014/main" id="{8474D91F-A64F-BAA8-5616-F0987E6E456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3067168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BC8D6-B267-45F9-E1B5-3205F925EB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B00C3C-8D0B-B4A3-0781-F56FE72962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717868-2525-B004-5A7A-762A979981D1}"/>
              </a:ext>
            </a:extLst>
          </p:cNvPr>
          <p:cNvSpPr>
            <a:spLocks noGrp="1"/>
          </p:cNvSpPr>
          <p:nvPr>
            <p:ph type="body" idx="1"/>
          </p:nvPr>
        </p:nvSpPr>
        <p:spPr/>
        <p:txBody>
          <a:bodyPr/>
          <a:lstStyle/>
          <a:p>
            <a:r>
              <a:rPr lang="en-US">
                <a:ea typeface="Calibri"/>
                <a:cs typeface="Calibri"/>
              </a:rPr>
              <a:t>Sam Our design will be sharing a </a:t>
            </a:r>
            <a:r>
              <a:rPr lang="en-US" err="1">
                <a:ea typeface="Calibri"/>
                <a:cs typeface="Calibri"/>
              </a:rPr>
              <a:t>tapout</a:t>
            </a:r>
            <a:r>
              <a:rPr lang="en-US">
                <a:ea typeface="Calibri"/>
                <a:cs typeface="Calibri"/>
              </a:rPr>
              <a:t> with other senior design groups</a:t>
            </a:r>
          </a:p>
          <a:p>
            <a:r>
              <a:rPr lang="en-US">
                <a:ea typeface="Calibri"/>
                <a:cs typeface="Calibri"/>
              </a:rPr>
              <a:t>As a result, we've taken steps to ensure the designs can't cause problems for each other</a:t>
            </a:r>
          </a:p>
        </p:txBody>
      </p:sp>
      <p:sp>
        <p:nvSpPr>
          <p:cNvPr id="4" name="Slide Number Placeholder 3">
            <a:extLst>
              <a:ext uri="{FF2B5EF4-FFF2-40B4-BE49-F238E27FC236}">
                <a16:creationId xmlns:a16="http://schemas.microsoft.com/office/drawing/2014/main" id="{9361F5C4-083E-2D99-0401-2B792E6DE5BB}"/>
              </a:ext>
            </a:extLst>
          </p:cNvPr>
          <p:cNvSpPr>
            <a:spLocks noGrp="1"/>
          </p:cNvSpPr>
          <p:nvPr>
            <p:ph type="sldNum" sz="quarter" idx="5"/>
          </p:nvPr>
        </p:nvSpPr>
        <p:spPr/>
        <p:txBody>
          <a:bodyPr/>
          <a:lstStyle/>
          <a:p>
            <a:fld id="{A38B8636-81F1-324A-A1C3-F7C2036DE29D}" type="slidenum">
              <a:rPr lang="en-US" smtClean="0"/>
              <a:t>31</a:t>
            </a:fld>
            <a:endParaRPr lang="en-US"/>
          </a:p>
        </p:txBody>
      </p:sp>
    </p:spTree>
    <p:extLst>
      <p:ext uri="{BB962C8B-B14F-4D97-AF65-F5344CB8AC3E}">
        <p14:creationId xmlns:p14="http://schemas.microsoft.com/office/powerpoint/2010/main" val="36004977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49248-C5C3-2FD4-CB63-8985E62955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22AD15-47A9-1C2D-3D35-6021C1D50B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F40C1E-46B2-FF97-05EC-E9FCE177AA26}"/>
              </a:ext>
            </a:extLst>
          </p:cNvPr>
          <p:cNvSpPr>
            <a:spLocks noGrp="1"/>
          </p:cNvSpPr>
          <p:nvPr>
            <p:ph type="body" idx="1"/>
          </p:nvPr>
        </p:nvSpPr>
        <p:spPr/>
        <p:txBody>
          <a:bodyPr/>
          <a:lstStyle/>
          <a:p>
            <a:r>
              <a:rPr lang="en-US">
                <a:ea typeface="Calibri"/>
                <a:cs typeface="Calibri"/>
              </a:rPr>
              <a:t>Colin</a:t>
            </a:r>
          </a:p>
        </p:txBody>
      </p:sp>
      <p:sp>
        <p:nvSpPr>
          <p:cNvPr id="4" name="Slide Number Placeholder 3">
            <a:extLst>
              <a:ext uri="{FF2B5EF4-FFF2-40B4-BE49-F238E27FC236}">
                <a16:creationId xmlns:a16="http://schemas.microsoft.com/office/drawing/2014/main" id="{14B6E2B3-6F89-C469-D028-8FCCA8815520}"/>
              </a:ext>
            </a:extLst>
          </p:cNvPr>
          <p:cNvSpPr>
            <a:spLocks noGrp="1"/>
          </p:cNvSpPr>
          <p:nvPr>
            <p:ph type="sldNum" sz="quarter" idx="10"/>
          </p:nvPr>
        </p:nvSpPr>
        <p:spPr/>
        <p:txBody>
          <a:bodyPr/>
          <a:lstStyle/>
          <a:p>
            <a:fld id="{24A6D18E-8B09-B24B-9169-4FC527B8D84F}" type="slidenum">
              <a:rPr lang="en-US" smtClean="0"/>
              <a:pPr/>
              <a:t>32</a:t>
            </a:fld>
            <a:endParaRPr lang="en-US"/>
          </a:p>
        </p:txBody>
      </p:sp>
      <p:sp>
        <p:nvSpPr>
          <p:cNvPr id="5" name="Footer Placeholder 4">
            <a:extLst>
              <a:ext uri="{FF2B5EF4-FFF2-40B4-BE49-F238E27FC236}">
                <a16:creationId xmlns:a16="http://schemas.microsoft.com/office/drawing/2014/main" id="{2FB2504C-CDA8-DB75-C75E-AC8CC3FE715A}"/>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1264247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DB2D1-1CAA-8B3C-1007-8DD8C7EDF8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3FB626-A168-C416-B5A9-295B87409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04B77A-29A6-EBBB-6D38-23BE0A01D781}"/>
              </a:ext>
            </a:extLst>
          </p:cNvPr>
          <p:cNvSpPr>
            <a:spLocks noGrp="1"/>
          </p:cNvSpPr>
          <p:nvPr>
            <p:ph type="body" idx="1"/>
          </p:nvPr>
        </p:nvSpPr>
        <p:spPr/>
        <p:txBody>
          <a:bodyPr/>
          <a:lstStyle/>
          <a:p>
            <a:r>
              <a:rPr lang="en-US">
                <a:ea typeface="Calibri"/>
                <a:cs typeface="Calibri"/>
              </a:rPr>
              <a:t>Josh</a:t>
            </a:r>
          </a:p>
          <a:p>
            <a:r>
              <a:rPr lang="en-US">
                <a:ea typeface="Calibri"/>
                <a:cs typeface="Calibri"/>
              </a:rPr>
              <a:t>While we did have an optimizer script, we did find we were able to dial in our designs even further by referencing our design congestion heatmaps and figuring out where we could squeeze out extra micro meters of space.</a:t>
            </a:r>
          </a:p>
          <a:p>
            <a:r>
              <a:rPr lang="en-US">
                <a:ea typeface="Calibri"/>
                <a:cs typeface="Calibri"/>
              </a:rPr>
              <a:t>Merge this and previous slide, maybe swap floor planning to be afterwards</a:t>
            </a:r>
          </a:p>
        </p:txBody>
      </p:sp>
      <p:sp>
        <p:nvSpPr>
          <p:cNvPr id="4" name="Slide Number Placeholder 3">
            <a:extLst>
              <a:ext uri="{FF2B5EF4-FFF2-40B4-BE49-F238E27FC236}">
                <a16:creationId xmlns:a16="http://schemas.microsoft.com/office/drawing/2014/main" id="{328E10DF-E793-6CF2-6DC6-7CDF3388BF4A}"/>
              </a:ext>
            </a:extLst>
          </p:cNvPr>
          <p:cNvSpPr>
            <a:spLocks noGrp="1"/>
          </p:cNvSpPr>
          <p:nvPr>
            <p:ph type="sldNum" sz="quarter" idx="10"/>
          </p:nvPr>
        </p:nvSpPr>
        <p:spPr/>
        <p:txBody>
          <a:bodyPr/>
          <a:lstStyle/>
          <a:p>
            <a:fld id="{24A6D18E-8B09-B24B-9169-4FC527B8D84F}" type="slidenum">
              <a:rPr lang="en-US" smtClean="0"/>
              <a:pPr/>
              <a:t>33</a:t>
            </a:fld>
            <a:endParaRPr lang="en-US"/>
          </a:p>
        </p:txBody>
      </p:sp>
      <p:sp>
        <p:nvSpPr>
          <p:cNvPr id="5" name="Footer Placeholder 4">
            <a:extLst>
              <a:ext uri="{FF2B5EF4-FFF2-40B4-BE49-F238E27FC236}">
                <a16:creationId xmlns:a16="http://schemas.microsoft.com/office/drawing/2014/main" id="{321C0B51-9422-9BA4-1D51-7E81105313E2}"/>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235588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FA32EAFA-6DA2-68C8-55E5-CE961A16ED66}"/>
              </a:ext>
            </a:extLst>
          </p:cNvPr>
          <p:cNvSpPr>
            <a:spLocks noGrp="1"/>
          </p:cNvSpPr>
          <p:nvPr>
            <p:ph type="ftr" sz="quarter" idx="10"/>
          </p:nvPr>
        </p:nvSpPr>
        <p:spPr/>
        <p:txBody>
          <a:bodyPr/>
          <a:lstStyle>
            <a:lvl1pPr>
              <a:defRPr>
                <a:solidFill>
                  <a:schemeClr val="bg1"/>
                </a:solidFill>
                <a:latin typeface="Aptos" panose="020B0004020202020204" pitchFamily="34" charset="0"/>
              </a:defRPr>
            </a:lvl1pPr>
          </a:lstStyle>
          <a:p>
            <a:r>
              <a:rPr lang="en-US"/>
              <a:t>Section: Page Number:</a:t>
            </a:r>
            <a:endParaRPr lang="en-US">
              <a:latin typeface="Aptos" panose="020B0004020202020204" pitchFamily="34" charset="0"/>
            </a:endParaRPr>
          </a:p>
        </p:txBody>
      </p:sp>
    </p:spTree>
    <p:extLst>
      <p:ext uri="{BB962C8B-B14F-4D97-AF65-F5344CB8AC3E}">
        <p14:creationId xmlns:p14="http://schemas.microsoft.com/office/powerpoint/2010/main" val="1066488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Rectangle 8"/>
          <p:cNvSpPr>
            <a:spLocks noChangeArrowheads="1"/>
          </p:cNvSpPr>
          <p:nvPr userDrawn="1"/>
        </p:nvSpPr>
        <p:spPr bwMode="auto">
          <a:xfrm>
            <a:off x="0" y="4633931"/>
            <a:ext cx="9144000" cy="509569"/>
          </a:xfrm>
          <a:prstGeom prst="rect">
            <a:avLst/>
          </a:prstGeom>
          <a:solidFill>
            <a:srgbClr val="C8102E"/>
          </a:solidFill>
          <a:ln w="9525">
            <a:noFill/>
            <a:miter lim="800000"/>
            <a:headEnd/>
            <a:tailEnd/>
          </a:ln>
          <a:effectLst/>
        </p:spPr>
        <p:txBody>
          <a:bodyPr wrap="none" anchor="ctr">
            <a:prstTxWarp prst="textNoShape">
              <a:avLst/>
            </a:prstTxWarp>
          </a:bodyPr>
          <a:lstStyle/>
          <a:p>
            <a:endParaRPr lang="en-US"/>
          </a:p>
        </p:txBody>
      </p:sp>
      <p:sp>
        <p:nvSpPr>
          <p:cNvPr id="1035" name="Text Box 11"/>
          <p:cNvSpPr txBox="1">
            <a:spLocks noChangeArrowheads="1"/>
          </p:cNvSpPr>
          <p:nvPr/>
        </p:nvSpPr>
        <p:spPr bwMode="auto">
          <a:xfrm>
            <a:off x="212725" y="2616994"/>
            <a:ext cx="184666" cy="461665"/>
          </a:xfrm>
          <a:prstGeom prst="rect">
            <a:avLst/>
          </a:prstGeom>
          <a:noFill/>
          <a:ln w="9525">
            <a:noFill/>
            <a:miter lim="800000"/>
            <a:headEnd/>
            <a:tailEnd/>
          </a:ln>
          <a:effectLst/>
        </p:spPr>
        <p:txBody>
          <a:bodyPr wrap="none">
            <a:prstTxWarp prst="textNoShape">
              <a:avLst/>
            </a:prstTxWarp>
            <a:spAutoFit/>
          </a:bodyPr>
          <a:lstStyle/>
          <a:p>
            <a:endParaRPr lang="en-US"/>
          </a:p>
        </p:txBody>
      </p:sp>
      <p:pic>
        <p:nvPicPr>
          <p:cNvPr id="12" name="Picture 11" descr="ISU LEFT white.eps"/>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81000" y="4788715"/>
            <a:ext cx="2396490" cy="197359"/>
          </a:xfrm>
          <a:prstGeom prst="rect">
            <a:avLst/>
          </a:prstGeom>
          <a:noFill/>
          <a:ln w="9525">
            <a:noFill/>
            <a:miter lim="800000"/>
            <a:headEnd/>
            <a:tailEnd/>
          </a:ln>
        </p:spPr>
      </p:pic>
      <p:sp>
        <p:nvSpPr>
          <p:cNvPr id="7" name="Text Placeholder 4"/>
          <p:cNvSpPr txBox="1">
            <a:spLocks/>
          </p:cNvSpPr>
          <p:nvPr userDrawn="1"/>
        </p:nvSpPr>
        <p:spPr>
          <a:xfrm>
            <a:off x="4163705" y="4755356"/>
            <a:ext cx="4191000" cy="285750"/>
          </a:xfrm>
          <a:prstGeom prst="rect">
            <a:avLst/>
          </a:prstGeom>
        </p:spPr>
        <p:txBody>
          <a:bodyPr/>
          <a:lstStyle>
            <a:lvl1pPr marL="0" indent="0" algn="r" rtl="0" fontAlgn="base">
              <a:spcBef>
                <a:spcPct val="20000"/>
              </a:spcBef>
              <a:spcAft>
                <a:spcPct val="0"/>
              </a:spcAft>
              <a:buClr>
                <a:srgbClr val="CE1126"/>
              </a:buClr>
              <a:buSzPct val="80000"/>
              <a:buFont typeface="Times" charset="0"/>
              <a:buNone/>
              <a:defRPr sz="1600" b="1" i="0" baseline="0">
                <a:solidFill>
                  <a:schemeClr val="bg1"/>
                </a:solidFill>
                <a:latin typeface="Univers 65" charset="0"/>
                <a:ea typeface="Univers 65" charset="0"/>
                <a:cs typeface="Univers 65" charset="0"/>
              </a:defRPr>
            </a:lvl1pPr>
            <a:lvl2pPr marL="742950" indent="-285750" algn="l" rtl="0" fontAlgn="base">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fontAlgn="base">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fontAlgn="base">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fontAlgn="base">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fontAlgn="base">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fontAlgn="base">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fontAlgn="base">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fontAlgn="base">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eaLnBrk="1" hangingPunct="1"/>
            <a:r>
              <a:rPr lang="en-US" sz="1200" kern="0">
                <a:latin typeface="Univers 75 Black" charset="0"/>
                <a:ea typeface="Univers 75 Black" charset="0"/>
                <a:cs typeface="Univers 75 Black" charset="0"/>
              </a:rPr>
              <a:t>sdmay26-24</a:t>
            </a:r>
          </a:p>
        </p:txBody>
      </p:sp>
      <p:cxnSp>
        <p:nvCxnSpPr>
          <p:cNvPr id="10" name="Straight Connector 9"/>
          <p:cNvCxnSpPr/>
          <p:nvPr userDrawn="1"/>
        </p:nvCxnSpPr>
        <p:spPr bwMode="auto">
          <a:xfrm>
            <a:off x="8458200" y="4816475"/>
            <a:ext cx="0" cy="152400"/>
          </a:xfrm>
          <a:prstGeom prst="line">
            <a:avLst/>
          </a:prstGeom>
          <a:solidFill>
            <a:schemeClr val="accent1"/>
          </a:solidFill>
          <a:ln w="9525" cap="flat" cmpd="sng" algn="ctr">
            <a:solidFill>
              <a:srgbClr val="F1BE48"/>
            </a:solidFill>
            <a:prstDash val="solid"/>
            <a:round/>
            <a:headEnd type="none" w="med" len="med"/>
            <a:tailEnd type="none" w="med" len="med"/>
          </a:ln>
          <a:effectLst/>
        </p:spPr>
      </p:cxnSp>
      <p:sp>
        <p:nvSpPr>
          <p:cNvPr id="18" name="Slide Number Placeholder 5"/>
          <p:cNvSpPr txBox="1">
            <a:spLocks/>
          </p:cNvSpPr>
          <p:nvPr userDrawn="1"/>
        </p:nvSpPr>
        <p:spPr>
          <a:xfrm>
            <a:off x="8534400" y="4755356"/>
            <a:ext cx="533400" cy="274637"/>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1200" kern="1200">
                <a:solidFill>
                  <a:schemeClr val="tx1">
                    <a:tint val="75000"/>
                  </a:schemeClr>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l"/>
            <a:fld id="{60FAC648-EA3A-9C41-B47D-FEC33027B8CE}" type="slidenum">
              <a:rPr lang="en-US" smtClean="0">
                <a:solidFill>
                  <a:schemeClr val="bg1"/>
                </a:solidFill>
              </a:rPr>
              <a:pPr algn="l"/>
              <a:t>‹#›</a:t>
            </a:fld>
            <a:endParaRPr lang="en-US">
              <a:solidFill>
                <a:schemeClr val="bg1"/>
              </a:solidFill>
            </a:endParaRPr>
          </a:p>
        </p:txBody>
      </p:sp>
      <p:sp>
        <p:nvSpPr>
          <p:cNvPr id="15" name="Footer Placeholder 14"/>
          <p:cNvSpPr>
            <a:spLocks noGrp="1"/>
          </p:cNvSpPr>
          <p:nvPr>
            <p:ph type="ftr" sz="quarter" idx="3"/>
          </p:nvPr>
        </p:nvSpPr>
        <p:spPr>
          <a:xfrm>
            <a:off x="3028950" y="4767263"/>
            <a:ext cx="3086100" cy="274637"/>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Section: Page Number:</a:t>
            </a:r>
          </a:p>
        </p:txBody>
      </p:sp>
    </p:spTree>
  </p:cSld>
  <p:clrMap bg1="lt1" tx1="dk1" bg2="lt2" tx2="dk2" accent1="accent1" accent2="accent2" accent3="accent3" accent4="accent4" accent5="accent5" accent6="accent6" hlink="hlink" folHlink="folHlink"/>
  <p:sldLayoutIdLst>
    <p:sldLayoutId id="2147483650" r:id="rId1"/>
    <p:sldLayoutId id="2147483652" r:id="rId2"/>
  </p:sldLayoutIdLst>
  <p:hf sldNum="0" hdr="0" dt="0"/>
  <p:txStyles>
    <p:titleStyle>
      <a:lvl1pPr algn="l" rtl="0" eaLnBrk="1" fontAlgn="base" hangingPunct="1">
        <a:spcBef>
          <a:spcPct val="0"/>
        </a:spcBef>
        <a:spcAft>
          <a:spcPct val="0"/>
        </a:spcAft>
        <a:defRPr sz="3500">
          <a:solidFill>
            <a:srgbClr val="C8102E"/>
          </a:solidFill>
          <a:latin typeface="+mj-lt"/>
          <a:ea typeface="+mj-ea"/>
          <a:cs typeface="+mj-cs"/>
        </a:defRPr>
      </a:lvl1pPr>
      <a:lvl2pPr algn="l" rtl="0" eaLnBrk="1" fontAlgn="base" hangingPunct="1">
        <a:spcBef>
          <a:spcPct val="0"/>
        </a:spcBef>
        <a:spcAft>
          <a:spcPct val="0"/>
        </a:spcAft>
        <a:defRPr sz="3500">
          <a:solidFill>
            <a:srgbClr val="CE1126"/>
          </a:solidFill>
          <a:latin typeface="Univers 67 CondensedBold" charset="0"/>
        </a:defRPr>
      </a:lvl2pPr>
      <a:lvl3pPr algn="l" rtl="0" eaLnBrk="1" fontAlgn="base" hangingPunct="1">
        <a:spcBef>
          <a:spcPct val="0"/>
        </a:spcBef>
        <a:spcAft>
          <a:spcPct val="0"/>
        </a:spcAft>
        <a:defRPr sz="3500">
          <a:solidFill>
            <a:srgbClr val="CE1126"/>
          </a:solidFill>
          <a:latin typeface="Univers 67 CondensedBold" charset="0"/>
        </a:defRPr>
      </a:lvl3pPr>
      <a:lvl4pPr algn="l" rtl="0" eaLnBrk="1" fontAlgn="base" hangingPunct="1">
        <a:spcBef>
          <a:spcPct val="0"/>
        </a:spcBef>
        <a:spcAft>
          <a:spcPct val="0"/>
        </a:spcAft>
        <a:defRPr sz="3500">
          <a:solidFill>
            <a:srgbClr val="CE1126"/>
          </a:solidFill>
          <a:latin typeface="Univers 67 CondensedBold" charset="0"/>
        </a:defRPr>
      </a:lvl4pPr>
      <a:lvl5pPr algn="l" rtl="0" eaLnBrk="1" fontAlgn="base" hangingPunct="1">
        <a:spcBef>
          <a:spcPct val="0"/>
        </a:spcBef>
        <a:spcAft>
          <a:spcPct val="0"/>
        </a:spcAft>
        <a:defRPr sz="3500">
          <a:solidFill>
            <a:srgbClr val="CE1126"/>
          </a:solidFill>
          <a:latin typeface="Univers 67 CondensedBold" charset="0"/>
        </a:defRPr>
      </a:lvl5pPr>
      <a:lvl6pPr marL="457200" algn="l" rtl="0" eaLnBrk="1" fontAlgn="base" hangingPunct="1">
        <a:spcBef>
          <a:spcPct val="0"/>
        </a:spcBef>
        <a:spcAft>
          <a:spcPct val="0"/>
        </a:spcAft>
        <a:defRPr sz="3500">
          <a:solidFill>
            <a:srgbClr val="CE1126"/>
          </a:solidFill>
          <a:latin typeface="Univers 67 CondensedBold" charset="0"/>
        </a:defRPr>
      </a:lvl6pPr>
      <a:lvl7pPr marL="914400" algn="l" rtl="0" eaLnBrk="1" fontAlgn="base" hangingPunct="1">
        <a:spcBef>
          <a:spcPct val="0"/>
        </a:spcBef>
        <a:spcAft>
          <a:spcPct val="0"/>
        </a:spcAft>
        <a:defRPr sz="3500">
          <a:solidFill>
            <a:srgbClr val="CE1126"/>
          </a:solidFill>
          <a:latin typeface="Univers 67 CondensedBold" charset="0"/>
        </a:defRPr>
      </a:lvl7pPr>
      <a:lvl8pPr marL="1371600" algn="l" rtl="0" eaLnBrk="1" fontAlgn="base" hangingPunct="1">
        <a:spcBef>
          <a:spcPct val="0"/>
        </a:spcBef>
        <a:spcAft>
          <a:spcPct val="0"/>
        </a:spcAft>
        <a:defRPr sz="3500">
          <a:solidFill>
            <a:srgbClr val="CE1126"/>
          </a:solidFill>
          <a:latin typeface="Univers 67 CondensedBold" charset="0"/>
        </a:defRPr>
      </a:lvl8pPr>
      <a:lvl9pPr marL="1828800" algn="l" rtl="0" eaLnBrk="1" fontAlgn="base" hangingPunct="1">
        <a:spcBef>
          <a:spcPct val="0"/>
        </a:spcBef>
        <a:spcAft>
          <a:spcPct val="0"/>
        </a:spcAft>
        <a:defRPr sz="3500">
          <a:solidFill>
            <a:srgbClr val="CE1126"/>
          </a:solidFill>
          <a:latin typeface="Univers 67 CondensedBold" charset="0"/>
        </a:defRPr>
      </a:lvl9pPr>
    </p:titleStyle>
    <p:body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microsoft.com/office/2018/10/relationships/comments" Target="../comments/modernComment_11B_E14B220.xml"/><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28.png"/></Relationships>
</file>

<file path=ppt/slides/_rels/slide1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jpeg"/><Relationship Id="rId7"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 Id="rId9" Type="http://schemas.openxmlformats.org/officeDocument/2006/relationships/image" Target="../media/image36.png"/></Relationships>
</file>

<file path=ppt/slides/_rels/slide19.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slideLayout" Target="../slideLayouts/slideLayout1.xml"/><Relationship Id="rId7" Type="http://schemas.openxmlformats.org/officeDocument/2006/relationships/image" Target="../media/image48.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7.jpeg"/><Relationship Id="rId11" Type="http://schemas.openxmlformats.org/officeDocument/2006/relationships/image" Target="../media/image52.png"/><Relationship Id="rId5" Type="http://schemas.openxmlformats.org/officeDocument/2006/relationships/image" Target="../media/image46.jpeg"/><Relationship Id="rId10" Type="http://schemas.openxmlformats.org/officeDocument/2006/relationships/image" Target="../media/image51.jpeg"/><Relationship Id="rId4" Type="http://schemas.openxmlformats.org/officeDocument/2006/relationships/notesSlide" Target="../notesSlides/notesSlide24.xml"/><Relationship Id="rId9" Type="http://schemas.openxmlformats.org/officeDocument/2006/relationships/image" Target="../media/image50.jpeg"/></Relationships>
</file>

<file path=ppt/slides/_rels/slide25.xml.rels><?xml version="1.0" encoding="UTF-8" standalone="yes"?>
<Relationships xmlns="http://schemas.openxmlformats.org/package/2006/relationships"><Relationship Id="rId8" Type="http://schemas.openxmlformats.org/officeDocument/2006/relationships/image" Target="../media/image58.gif"/><Relationship Id="rId3" Type="http://schemas.openxmlformats.org/officeDocument/2006/relationships/image" Target="../media/image53.png"/><Relationship Id="rId7" Type="http://schemas.openxmlformats.org/officeDocument/2006/relationships/image" Target="../media/image57.gif"/><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image" Target="../media/image55.png"/><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8" Type="http://schemas.openxmlformats.org/officeDocument/2006/relationships/image" Target="../media/image62.gif"/><Relationship Id="rId3" Type="http://schemas.openxmlformats.org/officeDocument/2006/relationships/image" Target="../media/image46.jpeg"/><Relationship Id="rId7" Type="http://schemas.openxmlformats.org/officeDocument/2006/relationships/image" Target="../media/image61.jpe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60.gif"/><Relationship Id="rId5" Type="http://schemas.openxmlformats.org/officeDocument/2006/relationships/image" Target="../media/image45.gif"/><Relationship Id="rId4" Type="http://schemas.openxmlformats.org/officeDocument/2006/relationships/image" Target="../media/image59.jpeg"/></Relationships>
</file>

<file path=ppt/slides/_rels/slide27.xml.rels><?xml version="1.0" encoding="UTF-8" standalone="yes"?>
<Relationships xmlns="http://schemas.openxmlformats.org/package/2006/relationships"><Relationship Id="rId3" Type="http://schemas.openxmlformats.org/officeDocument/2006/relationships/image" Target="../media/image63.gif"/><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4.gif"/><Relationship Id="rId5" Type="http://schemas.openxmlformats.org/officeDocument/2006/relationships/image" Target="../media/image65.gif"/><Relationship Id="rId4" Type="http://schemas.openxmlformats.org/officeDocument/2006/relationships/image" Target="../media/image64.gif"/></Relationships>
</file>

<file path=ppt/slides/_rels/slide28.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67.gif"/><Relationship Id="rId4" Type="http://schemas.openxmlformats.org/officeDocument/2006/relationships/image" Target="../media/image66.jpeg"/></Relationships>
</file>

<file path=ppt/slides/_rels/slide2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12" name="Rectangle 11"/>
          <p:cNvSpPr/>
          <p:nvPr/>
        </p:nvSpPr>
        <p:spPr bwMode="auto">
          <a:xfrm>
            <a:off x="0" y="0"/>
            <a:ext cx="9144000" cy="5143500"/>
          </a:xfrm>
          <a:prstGeom prst="rect">
            <a:avLst/>
          </a:prstGeom>
          <a:solidFill>
            <a:srgbClr val="C8102E">
              <a:alpha val="85329"/>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rgbClr val="C8102E"/>
              </a:solidFill>
              <a:effectLst/>
              <a:latin typeface="Times" charset="0"/>
            </a:endParaRPr>
          </a:p>
        </p:txBody>
      </p:sp>
      <p:sp>
        <p:nvSpPr>
          <p:cNvPr id="7" name="TextBox 6"/>
          <p:cNvSpPr txBox="1"/>
          <p:nvPr/>
        </p:nvSpPr>
        <p:spPr>
          <a:xfrm>
            <a:off x="934453" y="2800112"/>
            <a:ext cx="7162800" cy="338554"/>
          </a:xfrm>
          <a:prstGeom prst="rect">
            <a:avLst/>
          </a:prstGeom>
          <a:noFill/>
        </p:spPr>
        <p:txBody>
          <a:bodyPr wrap="square" lIns="91440" tIns="45720" rIns="91440" bIns="45720" rtlCol="0" anchor="t">
            <a:spAutoFit/>
          </a:bodyPr>
          <a:lstStyle/>
          <a:p>
            <a:pPr fontAlgn="b"/>
            <a:r>
              <a:rPr lang="en-US" sz="1600">
                <a:solidFill>
                  <a:schemeClr val="bg1"/>
                </a:solidFill>
                <a:latin typeface="Univers 55 Roman"/>
                <a:ea typeface="Univers 55 Roman" charset="0"/>
                <a:cs typeface="Univers 55 Roman" charset="0"/>
              </a:rPr>
              <a:t>SENIOR DESIGN GROUP 24, MAY 2026: Digital ASIC Fabrication</a:t>
            </a:r>
          </a:p>
        </p:txBody>
      </p:sp>
      <p:cxnSp>
        <p:nvCxnSpPr>
          <p:cNvPr id="49" name="Straight Connector 48"/>
          <p:cNvCxnSpPr/>
          <p:nvPr/>
        </p:nvCxnSpPr>
        <p:spPr bwMode="auto">
          <a:xfrm>
            <a:off x="0" y="3511550"/>
            <a:ext cx="9144000" cy="0"/>
          </a:xfrm>
          <a:prstGeom prst="line">
            <a:avLst/>
          </a:prstGeom>
          <a:solidFill>
            <a:schemeClr val="accent1"/>
          </a:solidFill>
          <a:ln w="9525" cap="flat" cmpd="sng" algn="ctr">
            <a:solidFill>
              <a:srgbClr val="F1BE48">
                <a:alpha val="80000"/>
              </a:srgbClr>
            </a:solidFill>
            <a:prstDash val="solid"/>
            <a:round/>
            <a:headEnd type="none" w="med" len="med"/>
            <a:tailEnd type="none" w="med" len="med"/>
          </a:ln>
          <a:effectLst/>
        </p:spPr>
      </p:cxnSp>
      <p:sp>
        <p:nvSpPr>
          <p:cNvPr id="11" name="TextBox 10"/>
          <p:cNvSpPr txBox="1"/>
          <p:nvPr/>
        </p:nvSpPr>
        <p:spPr>
          <a:xfrm>
            <a:off x="914400" y="2069128"/>
            <a:ext cx="7162800" cy="707886"/>
          </a:xfrm>
          <a:prstGeom prst="rect">
            <a:avLst/>
          </a:prstGeom>
          <a:noFill/>
        </p:spPr>
        <p:txBody>
          <a:bodyPr wrap="square" lIns="91440" tIns="45720" rIns="91440" bIns="45720" rtlCol="0" anchor="b" anchorCtr="0">
            <a:spAutoFit/>
          </a:bodyPr>
          <a:lstStyle/>
          <a:p>
            <a:r>
              <a:rPr lang="en-US" sz="4000">
                <a:solidFill>
                  <a:schemeClr val="bg1"/>
                </a:solidFill>
                <a:latin typeface="Times"/>
                <a:cs typeface="Times"/>
              </a:rPr>
              <a:t>Embedded 3D GPU Design</a:t>
            </a:r>
            <a:endParaRPr lang="en-US" sz="4000">
              <a:solidFill>
                <a:schemeClr val="bg1"/>
              </a:solidFill>
              <a:latin typeface="Univers 57 Condensed" charset="0"/>
              <a:ea typeface="Univers 57 Condensed" charset="0"/>
              <a:cs typeface="Univers 57 Condensed" charset="0"/>
            </a:endParaRPr>
          </a:p>
        </p:txBody>
      </p:sp>
      <p:pic>
        <p:nvPicPr>
          <p:cNvPr id="13" name="Picture 12" descr="ISU LEFT white.eps"/>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77000" y="4788715"/>
            <a:ext cx="2396490" cy="197359"/>
          </a:xfrm>
          <a:prstGeom prst="rect">
            <a:avLst/>
          </a:prstGeom>
          <a:noFill/>
          <a:ln w="9525">
            <a:noFill/>
            <a:miter lim="800000"/>
            <a:headEnd/>
            <a:tailEnd/>
          </a:ln>
        </p:spPr>
      </p:pic>
      <p:sp>
        <p:nvSpPr>
          <p:cNvPr id="14" name="TextBox 13"/>
          <p:cNvSpPr txBox="1"/>
          <p:nvPr/>
        </p:nvSpPr>
        <p:spPr>
          <a:xfrm>
            <a:off x="934453" y="3731012"/>
            <a:ext cx="5950085" cy="646331"/>
          </a:xfrm>
          <a:prstGeom prst="rect">
            <a:avLst/>
          </a:prstGeom>
          <a:noFill/>
        </p:spPr>
        <p:txBody>
          <a:bodyPr wrap="square" lIns="91440" tIns="45720" rIns="91440" bIns="45720" rtlCol="0" anchor="t">
            <a:spAutoFit/>
          </a:bodyPr>
          <a:lstStyle/>
          <a:p>
            <a:r>
              <a:rPr lang="en-US" sz="1800">
                <a:solidFill>
                  <a:schemeClr val="bg1"/>
                </a:solidFill>
                <a:latin typeface="Times"/>
                <a:cs typeface="Times"/>
              </a:rPr>
              <a:t>Colin McGann, Michael Drobot, Jack Tonn, Dawud Benedict, Joshua Arceo, Samuel Forde, Emil Kosic</a:t>
            </a:r>
            <a:endParaRPr lang="en-US" sz="1800" i="1">
              <a:solidFill>
                <a:schemeClr val="bg1"/>
              </a:solidFill>
              <a:latin typeface="Times"/>
              <a:ea typeface="ITC Berkeley Oldstyle Book" charset="0"/>
              <a:cs typeface="Times"/>
            </a:endParaRPr>
          </a:p>
        </p:txBody>
      </p:sp>
    </p:spTree>
    <p:extLst>
      <p:ext uri="{BB962C8B-B14F-4D97-AF65-F5344CB8AC3E}">
        <p14:creationId xmlns:p14="http://schemas.microsoft.com/office/powerpoint/2010/main" val="69381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2B02A-7ADE-42FF-4D18-8FA0E63FE150}"/>
              </a:ext>
            </a:extLst>
          </p:cNvPr>
          <p:cNvSpPr>
            <a:spLocks noGrp="1"/>
          </p:cNvSpPr>
          <p:nvPr>
            <p:ph type="title"/>
          </p:nvPr>
        </p:nvSpPr>
        <p:spPr>
          <a:xfrm>
            <a:off x="210335" y="157054"/>
            <a:ext cx="7886700" cy="994172"/>
          </a:xfrm>
        </p:spPr>
        <p:txBody>
          <a:bodyPr lIns="91440" tIns="45720" rIns="91440" bIns="45720" anchor="t"/>
          <a:lstStyle/>
          <a:p>
            <a:r>
              <a:rPr lang="en-US" sz="3600">
                <a:latin typeface="Aptos"/>
                <a:cs typeface="Times New Roman"/>
              </a:rPr>
              <a:t>This... is a Crafting Table</a:t>
            </a:r>
            <a:endParaRPr lang="en-US"/>
          </a:p>
        </p:txBody>
      </p:sp>
      <p:sp>
        <p:nvSpPr>
          <p:cNvPr id="3" name="Content Placeholder 2">
            <a:extLst>
              <a:ext uri="{FF2B5EF4-FFF2-40B4-BE49-F238E27FC236}">
                <a16:creationId xmlns:a16="http://schemas.microsoft.com/office/drawing/2014/main" id="{F2B953E0-4AEE-C985-809D-0C6BE844F558}"/>
              </a:ext>
            </a:extLst>
          </p:cNvPr>
          <p:cNvSpPr>
            <a:spLocks noGrp="1"/>
          </p:cNvSpPr>
          <p:nvPr>
            <p:ph idx="1"/>
          </p:nvPr>
        </p:nvSpPr>
        <p:spPr>
          <a:xfrm>
            <a:off x="210336" y="732037"/>
            <a:ext cx="6969993" cy="3904449"/>
          </a:xfrm>
        </p:spPr>
        <p:txBody>
          <a:bodyPr vert="horz" lIns="68580" tIns="34290" rIns="68580" bIns="34290" rtlCol="0" anchor="t">
            <a:noAutofit/>
          </a:bodyPr>
          <a:lstStyle/>
          <a:p>
            <a:pPr marL="0" indent="0">
              <a:spcAft>
                <a:spcPts val="900"/>
              </a:spcAft>
              <a:buNone/>
            </a:pPr>
            <a:endParaRPr lang="en-US" sz="2000">
              <a:latin typeface="Aptos"/>
            </a:endParaRPr>
          </a:p>
          <a:p>
            <a:pPr lvl="1">
              <a:spcAft>
                <a:spcPts val="900"/>
              </a:spcAft>
            </a:pPr>
            <a:endParaRPr lang="en-US" sz="1600">
              <a:latin typeface="Aptos"/>
              <a:ea typeface="Geneva"/>
            </a:endParaRPr>
          </a:p>
          <a:p>
            <a:pPr>
              <a:spcAft>
                <a:spcPts val="900"/>
              </a:spcAft>
            </a:pPr>
            <a:endParaRPr lang="en-US" sz="1600">
              <a:latin typeface="Aptos"/>
            </a:endParaRPr>
          </a:p>
        </p:txBody>
      </p:sp>
      <p:cxnSp>
        <p:nvCxnSpPr>
          <p:cNvPr id="5" name="Straight Connector 4">
            <a:extLst>
              <a:ext uri="{FF2B5EF4-FFF2-40B4-BE49-F238E27FC236}">
                <a16:creationId xmlns:a16="http://schemas.microsoft.com/office/drawing/2014/main" id="{D3858259-E6B4-22FC-79A7-F37A9596980A}"/>
              </a:ext>
            </a:extLst>
          </p:cNvPr>
          <p:cNvCxnSpPr/>
          <p:nvPr/>
        </p:nvCxnSpPr>
        <p:spPr bwMode="auto">
          <a:xfrm>
            <a:off x="210335" y="691068"/>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0" name="Footer Placeholder 9">
            <a:extLst>
              <a:ext uri="{FF2B5EF4-FFF2-40B4-BE49-F238E27FC236}">
                <a16:creationId xmlns:a16="http://schemas.microsoft.com/office/drawing/2014/main" id="{10BB02A5-2518-7865-2EE0-8488FE519BD6}"/>
              </a:ext>
            </a:extLst>
          </p:cNvPr>
          <p:cNvSpPr>
            <a:spLocks noGrp="1"/>
          </p:cNvSpPr>
          <p:nvPr>
            <p:ph type="ftr" sz="quarter" idx="10"/>
          </p:nvPr>
        </p:nvSpPr>
        <p:spPr>
          <a:xfrm>
            <a:off x="3028950" y="4642452"/>
            <a:ext cx="3086100" cy="504551"/>
          </a:xfrm>
        </p:spPr>
        <p:txBody>
          <a:bodyPr/>
          <a:lstStyle/>
          <a:p>
            <a:endParaRPr lang="en-US"/>
          </a:p>
        </p:txBody>
      </p:sp>
      <p:pic>
        <p:nvPicPr>
          <p:cNvPr id="4" name="Picture 3" descr="A screenshot of a video game&#10;&#10;AI-generated content may be incorrect.">
            <a:extLst>
              <a:ext uri="{FF2B5EF4-FFF2-40B4-BE49-F238E27FC236}">
                <a16:creationId xmlns:a16="http://schemas.microsoft.com/office/drawing/2014/main" id="{05762FAC-5FC3-51FB-42F3-C7DEAD1DA1FA}"/>
              </a:ext>
            </a:extLst>
          </p:cNvPr>
          <p:cNvPicPr>
            <a:picLocks noChangeAspect="1"/>
          </p:cNvPicPr>
          <p:nvPr/>
        </p:nvPicPr>
        <p:blipFill>
          <a:blip r:embed="rId3"/>
          <a:stretch>
            <a:fillRect/>
          </a:stretch>
        </p:blipFill>
        <p:spPr>
          <a:xfrm>
            <a:off x="1311442" y="818147"/>
            <a:ext cx="6521117" cy="3735805"/>
          </a:xfrm>
          <a:prstGeom prst="rect">
            <a:avLst/>
          </a:prstGeom>
        </p:spPr>
      </p:pic>
    </p:spTree>
    <p:extLst>
      <p:ext uri="{BB962C8B-B14F-4D97-AF65-F5344CB8AC3E}">
        <p14:creationId xmlns:p14="http://schemas.microsoft.com/office/powerpoint/2010/main" val="2182593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0C0B0E-C7DF-34FF-9E86-8742281317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EF69C9-C089-9BBF-15A5-70CD359CFED2}"/>
              </a:ext>
            </a:extLst>
          </p:cNvPr>
          <p:cNvSpPr>
            <a:spLocks noGrp="1"/>
          </p:cNvSpPr>
          <p:nvPr>
            <p:ph type="title"/>
          </p:nvPr>
        </p:nvSpPr>
        <p:spPr>
          <a:xfrm>
            <a:off x="210335" y="157054"/>
            <a:ext cx="7886700" cy="994172"/>
          </a:xfrm>
        </p:spPr>
        <p:txBody>
          <a:bodyPr lIns="91440" tIns="45720" rIns="91440" bIns="45720" anchor="t"/>
          <a:lstStyle/>
          <a:p>
            <a:r>
              <a:rPr lang="en-US" sz="3600">
                <a:latin typeface="Aptos"/>
                <a:cs typeface="Times New Roman"/>
              </a:rPr>
              <a:t>And this... is the World</a:t>
            </a:r>
            <a:endParaRPr lang="en-US"/>
          </a:p>
        </p:txBody>
      </p:sp>
      <p:sp>
        <p:nvSpPr>
          <p:cNvPr id="3" name="Content Placeholder 2">
            <a:extLst>
              <a:ext uri="{FF2B5EF4-FFF2-40B4-BE49-F238E27FC236}">
                <a16:creationId xmlns:a16="http://schemas.microsoft.com/office/drawing/2014/main" id="{DAEE6907-EBAF-7301-6079-B224614A0FD6}"/>
              </a:ext>
            </a:extLst>
          </p:cNvPr>
          <p:cNvSpPr>
            <a:spLocks noGrp="1"/>
          </p:cNvSpPr>
          <p:nvPr>
            <p:ph idx="1"/>
          </p:nvPr>
        </p:nvSpPr>
        <p:spPr>
          <a:xfrm>
            <a:off x="210336" y="732037"/>
            <a:ext cx="6969993" cy="3904449"/>
          </a:xfrm>
        </p:spPr>
        <p:txBody>
          <a:bodyPr vert="horz" lIns="68580" tIns="34290" rIns="68580" bIns="34290" rtlCol="0" anchor="t">
            <a:noAutofit/>
          </a:bodyPr>
          <a:lstStyle/>
          <a:p>
            <a:pPr marL="0" indent="0">
              <a:spcAft>
                <a:spcPts val="900"/>
              </a:spcAft>
              <a:buNone/>
            </a:pPr>
            <a:endParaRPr lang="en-US" sz="2000">
              <a:latin typeface="Aptos"/>
            </a:endParaRPr>
          </a:p>
          <a:p>
            <a:pPr lvl="1">
              <a:spcAft>
                <a:spcPts val="900"/>
              </a:spcAft>
            </a:pPr>
            <a:endParaRPr lang="en-US" sz="1600">
              <a:latin typeface="Aptos"/>
              <a:ea typeface="Geneva"/>
            </a:endParaRPr>
          </a:p>
          <a:p>
            <a:pPr>
              <a:spcAft>
                <a:spcPts val="900"/>
              </a:spcAft>
            </a:pPr>
            <a:endParaRPr lang="en-US" sz="1600">
              <a:latin typeface="Aptos"/>
            </a:endParaRPr>
          </a:p>
        </p:txBody>
      </p:sp>
      <p:cxnSp>
        <p:nvCxnSpPr>
          <p:cNvPr id="5" name="Straight Connector 4">
            <a:extLst>
              <a:ext uri="{FF2B5EF4-FFF2-40B4-BE49-F238E27FC236}">
                <a16:creationId xmlns:a16="http://schemas.microsoft.com/office/drawing/2014/main" id="{746163BF-4250-EF8B-78F4-2E6F6125050A}"/>
              </a:ext>
            </a:extLst>
          </p:cNvPr>
          <p:cNvCxnSpPr/>
          <p:nvPr/>
        </p:nvCxnSpPr>
        <p:spPr bwMode="auto">
          <a:xfrm>
            <a:off x="210335" y="699232"/>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0" name="Footer Placeholder 9">
            <a:extLst>
              <a:ext uri="{FF2B5EF4-FFF2-40B4-BE49-F238E27FC236}">
                <a16:creationId xmlns:a16="http://schemas.microsoft.com/office/drawing/2014/main" id="{11B0BBA3-A998-3C1A-6AC0-A738894754CC}"/>
              </a:ext>
            </a:extLst>
          </p:cNvPr>
          <p:cNvSpPr>
            <a:spLocks noGrp="1"/>
          </p:cNvSpPr>
          <p:nvPr>
            <p:ph type="ftr" sz="quarter" idx="10"/>
          </p:nvPr>
        </p:nvSpPr>
        <p:spPr>
          <a:xfrm>
            <a:off x="3028950" y="4642452"/>
            <a:ext cx="3086100" cy="504551"/>
          </a:xfrm>
        </p:spPr>
        <p:txBody>
          <a:bodyPr/>
          <a:lstStyle/>
          <a:p>
            <a:endParaRPr lang="en-US"/>
          </a:p>
        </p:txBody>
      </p:sp>
      <p:pic>
        <p:nvPicPr>
          <p:cNvPr id="7" name="Picture 6">
            <a:extLst>
              <a:ext uri="{FF2B5EF4-FFF2-40B4-BE49-F238E27FC236}">
                <a16:creationId xmlns:a16="http://schemas.microsoft.com/office/drawing/2014/main" id="{28D0FDAC-8FFC-E66E-9669-6F256126F7FC}"/>
              </a:ext>
            </a:extLst>
          </p:cNvPr>
          <p:cNvPicPr>
            <a:picLocks noChangeAspect="1"/>
          </p:cNvPicPr>
          <p:nvPr/>
        </p:nvPicPr>
        <p:blipFill>
          <a:blip r:embed="rId3"/>
          <a:stretch>
            <a:fillRect/>
          </a:stretch>
        </p:blipFill>
        <p:spPr>
          <a:xfrm>
            <a:off x="1405224" y="848788"/>
            <a:ext cx="6326664" cy="3671274"/>
          </a:xfrm>
          <a:prstGeom prst="rect">
            <a:avLst/>
          </a:prstGeom>
        </p:spPr>
      </p:pic>
    </p:spTree>
    <p:extLst>
      <p:ext uri="{BB962C8B-B14F-4D97-AF65-F5344CB8AC3E}">
        <p14:creationId xmlns:p14="http://schemas.microsoft.com/office/powerpoint/2010/main" val="2014205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48ADF-6890-54AA-B3C4-25204F71FD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283BC1-B389-F4E3-3622-52ECD56EDE41}"/>
              </a:ext>
            </a:extLst>
          </p:cNvPr>
          <p:cNvSpPr>
            <a:spLocks noGrp="1"/>
          </p:cNvSpPr>
          <p:nvPr>
            <p:ph type="title"/>
          </p:nvPr>
        </p:nvSpPr>
        <p:spPr>
          <a:xfrm>
            <a:off x="210335" y="157054"/>
            <a:ext cx="7886700" cy="994172"/>
          </a:xfrm>
        </p:spPr>
        <p:txBody>
          <a:bodyPr lIns="91440" tIns="45720" rIns="91440" bIns="45720" anchor="t"/>
          <a:lstStyle/>
          <a:p>
            <a:r>
              <a:rPr lang="en-US" sz="3600">
                <a:latin typeface="Aptos"/>
                <a:cs typeface="Times New Roman"/>
              </a:rPr>
              <a:t>Problem</a:t>
            </a:r>
            <a:r>
              <a:rPr lang="en-US" sz="3600">
                <a:latin typeface="Aptos"/>
              </a:rPr>
              <a:t> Context</a:t>
            </a:r>
            <a:endParaRPr lang="en-US" sz="3600">
              <a:latin typeface="Aptos" panose="020B0004020202020204" pitchFamily="34" charset="0"/>
            </a:endParaRPr>
          </a:p>
        </p:txBody>
      </p:sp>
      <p:sp>
        <p:nvSpPr>
          <p:cNvPr id="3" name="Content Placeholder 2">
            <a:extLst>
              <a:ext uri="{FF2B5EF4-FFF2-40B4-BE49-F238E27FC236}">
                <a16:creationId xmlns:a16="http://schemas.microsoft.com/office/drawing/2014/main" id="{CD576EFF-1502-7336-8376-ADD9F4769BF1}"/>
              </a:ext>
            </a:extLst>
          </p:cNvPr>
          <p:cNvSpPr>
            <a:spLocks noGrp="1"/>
          </p:cNvSpPr>
          <p:nvPr>
            <p:ph idx="1"/>
          </p:nvPr>
        </p:nvSpPr>
        <p:spPr>
          <a:xfrm>
            <a:off x="210336" y="718747"/>
            <a:ext cx="5246633" cy="3917739"/>
          </a:xfrm>
        </p:spPr>
        <p:txBody>
          <a:bodyPr vert="horz" lIns="68580" tIns="34290" rIns="68580" bIns="34290" rtlCol="0" anchor="t">
            <a:noAutofit/>
          </a:bodyPr>
          <a:lstStyle/>
          <a:p>
            <a:pPr>
              <a:spcAft>
                <a:spcPts val="900"/>
              </a:spcAft>
            </a:pPr>
            <a:r>
              <a:rPr lang="en-US" sz="2000">
                <a:latin typeface="Aptos"/>
                <a:ea typeface="Geneva"/>
              </a:rPr>
              <a:t>GPUs are the backbone of the tech industry</a:t>
            </a:r>
          </a:p>
          <a:p>
            <a:pPr lvl="1">
              <a:spcAft>
                <a:spcPts val="900"/>
              </a:spcAft>
            </a:pPr>
            <a:r>
              <a:rPr lang="en-US" sz="2000">
                <a:latin typeface="Aptos"/>
                <a:ea typeface="Geneva"/>
              </a:rPr>
              <a:t>AI, parallel computing, gaming</a:t>
            </a:r>
          </a:p>
          <a:p>
            <a:pPr>
              <a:spcAft>
                <a:spcPts val="900"/>
              </a:spcAft>
            </a:pPr>
            <a:r>
              <a:rPr lang="en-US" sz="2000">
                <a:latin typeface="Aptos"/>
                <a:ea typeface="Geneva"/>
              </a:rPr>
              <a:t>Embedded GPU use increasing</a:t>
            </a:r>
          </a:p>
          <a:p>
            <a:pPr lvl="2">
              <a:spcAft>
                <a:spcPts val="900"/>
              </a:spcAft>
              <a:buFont typeface="Arial" charset="0"/>
              <a:buChar char="•"/>
            </a:pPr>
            <a:r>
              <a:rPr lang="en-US" sz="2000">
                <a:latin typeface="Aptos"/>
                <a:ea typeface="Geneva"/>
              </a:rPr>
              <a:t>Mobile Devices</a:t>
            </a:r>
          </a:p>
          <a:p>
            <a:pPr lvl="2">
              <a:spcAft>
                <a:spcPts val="900"/>
              </a:spcAft>
              <a:buFont typeface="Arial" charset="0"/>
              <a:buChar char="•"/>
            </a:pPr>
            <a:r>
              <a:rPr lang="en-US" sz="2000">
                <a:latin typeface="Aptos"/>
                <a:ea typeface="Geneva"/>
              </a:rPr>
              <a:t>Edge Computing and AI</a:t>
            </a:r>
          </a:p>
          <a:p>
            <a:pPr lvl="2">
              <a:spcAft>
                <a:spcPts val="900"/>
              </a:spcAft>
              <a:buFont typeface="Arial" charset="0"/>
            </a:pPr>
            <a:r>
              <a:rPr lang="en-US" sz="2000">
                <a:latin typeface="Aptos"/>
                <a:ea typeface="Geneva"/>
              </a:rPr>
              <a:t>Autonomous Systems</a:t>
            </a:r>
          </a:p>
          <a:p>
            <a:pPr>
              <a:spcAft>
                <a:spcPts val="900"/>
              </a:spcAft>
            </a:pPr>
            <a:r>
              <a:rPr lang="en-US" sz="2000">
                <a:latin typeface="Aptos"/>
              </a:rPr>
              <a:t>Considerable gap between early hardware architecture courses and advanced hardware design courses </a:t>
            </a:r>
          </a:p>
          <a:p>
            <a:pPr lvl="1">
              <a:spcAft>
                <a:spcPts val="900"/>
              </a:spcAft>
            </a:pPr>
            <a:endParaRPr lang="en-US" sz="1600">
              <a:latin typeface="Aptos"/>
              <a:ea typeface="Geneva"/>
            </a:endParaRPr>
          </a:p>
          <a:p>
            <a:pPr>
              <a:spcAft>
                <a:spcPts val="900"/>
              </a:spcAft>
            </a:pPr>
            <a:endParaRPr lang="en-US" sz="1600">
              <a:latin typeface="Aptos"/>
            </a:endParaRPr>
          </a:p>
        </p:txBody>
      </p:sp>
      <p:cxnSp>
        <p:nvCxnSpPr>
          <p:cNvPr id="5" name="Straight Connector 4">
            <a:extLst>
              <a:ext uri="{FF2B5EF4-FFF2-40B4-BE49-F238E27FC236}">
                <a16:creationId xmlns:a16="http://schemas.microsoft.com/office/drawing/2014/main" id="{D43B5819-B48B-6F75-6FBD-65F7068C8934}"/>
              </a:ext>
            </a:extLst>
          </p:cNvPr>
          <p:cNvCxnSpPr/>
          <p:nvPr/>
        </p:nvCxnSpPr>
        <p:spPr bwMode="auto">
          <a:xfrm>
            <a:off x="210335" y="691068"/>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0" name="Footer Placeholder 9">
            <a:extLst>
              <a:ext uri="{FF2B5EF4-FFF2-40B4-BE49-F238E27FC236}">
                <a16:creationId xmlns:a16="http://schemas.microsoft.com/office/drawing/2014/main" id="{514889DE-0BA7-2A79-CE85-98DF003248AE}"/>
              </a:ext>
            </a:extLst>
          </p:cNvPr>
          <p:cNvSpPr>
            <a:spLocks noGrp="1"/>
          </p:cNvSpPr>
          <p:nvPr>
            <p:ph type="ftr" sz="quarter" idx="10"/>
          </p:nvPr>
        </p:nvSpPr>
        <p:spPr>
          <a:xfrm>
            <a:off x="3028950" y="4642452"/>
            <a:ext cx="3086100" cy="504551"/>
          </a:xfrm>
        </p:spPr>
        <p:txBody>
          <a:bodyPr/>
          <a:lstStyle/>
          <a:p>
            <a:r>
              <a:rPr lang="en-US">
                <a:latin typeface="Aptos"/>
              </a:rPr>
              <a:t>Section: Executive Summary</a:t>
            </a:r>
            <a:endParaRPr lang="en-US"/>
          </a:p>
          <a:p>
            <a:r>
              <a:rPr lang="en-US">
                <a:latin typeface="Aptos"/>
              </a:rPr>
              <a:t>Page Number: 2</a:t>
            </a:r>
            <a:endParaRPr lang="en-US"/>
          </a:p>
        </p:txBody>
      </p:sp>
      <p:pic>
        <p:nvPicPr>
          <p:cNvPr id="4" name="Picture 3" descr="A back view of a computer&#10;&#10;AI-generated content may be incorrect.">
            <a:extLst>
              <a:ext uri="{FF2B5EF4-FFF2-40B4-BE49-F238E27FC236}">
                <a16:creationId xmlns:a16="http://schemas.microsoft.com/office/drawing/2014/main" id="{D7502380-D53B-BDE9-AFE4-CE0B66973CAA}"/>
              </a:ext>
            </a:extLst>
          </p:cNvPr>
          <p:cNvPicPr>
            <a:picLocks noChangeAspect="1"/>
          </p:cNvPicPr>
          <p:nvPr/>
        </p:nvPicPr>
        <p:blipFill>
          <a:blip r:embed="rId3"/>
          <a:stretch>
            <a:fillRect/>
          </a:stretch>
        </p:blipFill>
        <p:spPr>
          <a:xfrm>
            <a:off x="5965091" y="1501047"/>
            <a:ext cx="3087186" cy="2072548"/>
          </a:xfrm>
          <a:prstGeom prst="rect">
            <a:avLst/>
          </a:prstGeom>
          <a:ln>
            <a:solidFill>
              <a:schemeClr val="bg1"/>
            </a:solidFill>
          </a:ln>
        </p:spPr>
      </p:pic>
      <p:sp>
        <p:nvSpPr>
          <p:cNvPr id="7" name="TextBox 6">
            <a:extLst>
              <a:ext uri="{FF2B5EF4-FFF2-40B4-BE49-F238E27FC236}">
                <a16:creationId xmlns:a16="http://schemas.microsoft.com/office/drawing/2014/main" id="{28620814-6948-3B0A-FACC-93C0EACEFAC7}"/>
              </a:ext>
            </a:extLst>
          </p:cNvPr>
          <p:cNvSpPr txBox="1"/>
          <p:nvPr/>
        </p:nvSpPr>
        <p:spPr>
          <a:xfrm>
            <a:off x="6393913" y="3572749"/>
            <a:ext cx="2233670" cy="823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900"/>
              </a:spcAft>
            </a:pPr>
            <a:r>
              <a:rPr lang="en-US" sz="1600" i="1">
                <a:solidFill>
                  <a:srgbClr val="6E6259"/>
                </a:solidFill>
                <a:latin typeface="Aptos"/>
              </a:rPr>
              <a:t>Apple A18 Pro Chip</a:t>
            </a:r>
            <a:endParaRPr lang="en-US" sz="1600">
              <a:cs typeface="Times"/>
            </a:endParaRPr>
          </a:p>
          <a:p>
            <a:pPr algn="l"/>
            <a:endParaRPr lang="en-US">
              <a:cs typeface="Times"/>
            </a:endParaRPr>
          </a:p>
        </p:txBody>
      </p:sp>
      <p:pic>
        <p:nvPicPr>
          <p:cNvPr id="6" name="Picture 5" descr="How the iPhone's A18 Pro chip will supercharge Apple's AI revolution |  Macworld">
            <a:extLst>
              <a:ext uri="{FF2B5EF4-FFF2-40B4-BE49-F238E27FC236}">
                <a16:creationId xmlns:a16="http://schemas.microsoft.com/office/drawing/2014/main" id="{CB301D18-16D0-B5FD-EDB8-BD5D13E49EBD}"/>
              </a:ext>
            </a:extLst>
          </p:cNvPr>
          <p:cNvPicPr>
            <a:picLocks noChangeAspect="1"/>
          </p:cNvPicPr>
          <p:nvPr/>
        </p:nvPicPr>
        <p:blipFill>
          <a:blip r:embed="rId4"/>
          <a:stretch>
            <a:fillRect/>
          </a:stretch>
        </p:blipFill>
        <p:spPr>
          <a:xfrm>
            <a:off x="5432414" y="1154100"/>
            <a:ext cx="3612009" cy="2414427"/>
          </a:xfrm>
          <a:prstGeom prst="rect">
            <a:avLst/>
          </a:prstGeom>
        </p:spPr>
      </p:pic>
    </p:spTree>
    <p:extLst>
      <p:ext uri="{BB962C8B-B14F-4D97-AF65-F5344CB8AC3E}">
        <p14:creationId xmlns:p14="http://schemas.microsoft.com/office/powerpoint/2010/main" val="3458179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FD1CF-0A09-83F4-1E0A-C9DE1F2D7F00}"/>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29E20FEC-6185-0DB0-6D9B-14B8F52EB89E}"/>
              </a:ext>
            </a:extLst>
          </p:cNvPr>
          <p:cNvSpPr txBox="1"/>
          <p:nvPr/>
        </p:nvSpPr>
        <p:spPr>
          <a:xfrm>
            <a:off x="178905" y="218480"/>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µGPU</a:t>
            </a:r>
          </a:p>
        </p:txBody>
      </p:sp>
      <p:cxnSp>
        <p:nvCxnSpPr>
          <p:cNvPr id="12" name="Straight Connector 11">
            <a:extLst>
              <a:ext uri="{FF2B5EF4-FFF2-40B4-BE49-F238E27FC236}">
                <a16:creationId xmlns:a16="http://schemas.microsoft.com/office/drawing/2014/main" id="{644FE500-0069-83EB-20FD-95B31DBF4262}"/>
              </a:ext>
            </a:extLst>
          </p:cNvPr>
          <p:cNvCxnSpPr/>
          <p:nvPr/>
        </p:nvCxnSpPr>
        <p:spPr bwMode="auto">
          <a:xfrm>
            <a:off x="178905" y="864811"/>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5" name="Content Placeholder 2">
            <a:extLst>
              <a:ext uri="{FF2B5EF4-FFF2-40B4-BE49-F238E27FC236}">
                <a16:creationId xmlns:a16="http://schemas.microsoft.com/office/drawing/2014/main" id="{B3574087-EE04-846F-BA46-4F6FCD3A6B4B}"/>
              </a:ext>
            </a:extLst>
          </p:cNvPr>
          <p:cNvSpPr txBox="1">
            <a:spLocks/>
          </p:cNvSpPr>
          <p:nvPr/>
        </p:nvSpPr>
        <p:spPr>
          <a:xfrm>
            <a:off x="96780" y="875434"/>
            <a:ext cx="5462008" cy="3656352"/>
          </a:xfrm>
        </p:spPr>
        <p:txBody>
          <a:bodyPr vert="horz" lIns="68580" tIns="34290" rIns="68580" bIns="34290" rtlCol="0" anchor="t">
            <a:no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900" kern="0">
                <a:latin typeface="Aptos"/>
              </a:rPr>
              <a:t>Small footprint open-source educational GPU</a:t>
            </a:r>
            <a:endParaRPr lang="en-US"/>
          </a:p>
          <a:p>
            <a:pPr>
              <a:spcAft>
                <a:spcPts val="900"/>
              </a:spcAft>
            </a:pPr>
            <a:r>
              <a:rPr lang="en-US" sz="1900" kern="0">
                <a:latin typeface="Aptos"/>
              </a:rPr>
              <a:t>Utilizes Iowa State Chip Forge club infrastructure </a:t>
            </a:r>
          </a:p>
          <a:p>
            <a:pPr>
              <a:spcAft>
                <a:spcPts val="900"/>
              </a:spcAft>
            </a:pPr>
            <a:r>
              <a:rPr lang="en-US" sz="1900" kern="0">
                <a:latin typeface="Aptos"/>
              </a:rPr>
              <a:t>Gives students an opportunity to explore application-specific integrated circuit (ASIC) design</a:t>
            </a:r>
          </a:p>
          <a:p>
            <a:pPr>
              <a:spcAft>
                <a:spcPts val="900"/>
              </a:spcAft>
            </a:pPr>
            <a:r>
              <a:rPr lang="en-US" sz="1900" kern="0">
                <a:latin typeface="Aptos"/>
                <a:ea typeface="+mn-lt"/>
                <a:cs typeface="+mn-lt"/>
              </a:rPr>
              <a:t>Supplements hardware design for graphics</a:t>
            </a:r>
            <a:endParaRPr lang="en-US" sz="1900" kern="0">
              <a:latin typeface="Aptos"/>
            </a:endParaRPr>
          </a:p>
          <a:p>
            <a:pPr>
              <a:spcAft>
                <a:spcPts val="900"/>
              </a:spcAft>
            </a:pPr>
            <a:r>
              <a:rPr lang="en-US" sz="1900" kern="0">
                <a:latin typeface="Aptos"/>
              </a:rPr>
              <a:t>Designed to support a variety of workloads beyond rasterization</a:t>
            </a:r>
          </a:p>
          <a:p>
            <a:endParaRPr lang="en-US" sz="1900" kern="0">
              <a:latin typeface="Univers 67 CondensedBold"/>
            </a:endParaRPr>
          </a:p>
          <a:p>
            <a:endParaRPr lang="en-US" kern="0">
              <a:latin typeface="Univers 67 CondensedBold"/>
            </a:endParaRPr>
          </a:p>
        </p:txBody>
      </p:sp>
      <p:sp>
        <p:nvSpPr>
          <p:cNvPr id="9" name="Rectangle 8">
            <a:extLst>
              <a:ext uri="{FF2B5EF4-FFF2-40B4-BE49-F238E27FC236}">
                <a16:creationId xmlns:a16="http://schemas.microsoft.com/office/drawing/2014/main" id="{C2375BA0-56C0-B3B7-6FF2-CACE6A267631}"/>
              </a:ext>
            </a:extLst>
          </p:cNvPr>
          <p:cNvSpPr/>
          <p:nvPr/>
        </p:nvSpPr>
        <p:spPr bwMode="auto">
          <a:xfrm>
            <a:off x="6208004" y="661700"/>
            <a:ext cx="914400" cy="336015"/>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charset="0"/>
            </a:endParaRPr>
          </a:p>
        </p:txBody>
      </p:sp>
      <p:pic>
        <p:nvPicPr>
          <p:cNvPr id="7" name="Graphic 6">
            <a:extLst>
              <a:ext uri="{FF2B5EF4-FFF2-40B4-BE49-F238E27FC236}">
                <a16:creationId xmlns:a16="http://schemas.microsoft.com/office/drawing/2014/main" id="{E961F8C4-F17F-3995-B69A-83902C3AA29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08936" y="74588"/>
            <a:ext cx="2455171" cy="2353112"/>
          </a:xfrm>
          <a:prstGeom prst="rect">
            <a:avLst/>
          </a:prstGeom>
        </p:spPr>
      </p:pic>
      <p:sp>
        <p:nvSpPr>
          <p:cNvPr id="2" name="Footer Placeholder 9">
            <a:extLst>
              <a:ext uri="{FF2B5EF4-FFF2-40B4-BE49-F238E27FC236}">
                <a16:creationId xmlns:a16="http://schemas.microsoft.com/office/drawing/2014/main" id="{C8A78749-352E-CA9A-0198-EC32DD88B4AE}"/>
              </a:ext>
            </a:extLst>
          </p:cNvPr>
          <p:cNvSpPr txBox="1">
            <a:spLocks/>
          </p:cNvSpPr>
          <p:nvPr/>
        </p:nvSpPr>
        <p:spPr>
          <a:xfrm>
            <a:off x="3028950" y="4624388"/>
            <a:ext cx="3071061" cy="522788"/>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1 Introduction</a:t>
            </a:r>
          </a:p>
          <a:p>
            <a:pPr algn="ctr"/>
            <a:r>
              <a:rPr lang="en-US" sz="1200">
                <a:solidFill>
                  <a:schemeClr val="bg1"/>
                </a:solidFill>
                <a:latin typeface="Aptos"/>
              </a:rPr>
              <a:t>Page Number: 17</a:t>
            </a:r>
            <a:endParaRPr lang="en-US">
              <a:solidFill>
                <a:schemeClr val="bg1"/>
              </a:solidFill>
              <a:latin typeface="Aptos"/>
            </a:endParaRPr>
          </a:p>
        </p:txBody>
      </p:sp>
      <p:sp>
        <p:nvSpPr>
          <p:cNvPr id="8" name="TextBox 7">
            <a:extLst>
              <a:ext uri="{FF2B5EF4-FFF2-40B4-BE49-F238E27FC236}">
                <a16:creationId xmlns:a16="http://schemas.microsoft.com/office/drawing/2014/main" id="{63986F0B-C7F3-73DB-FA54-E7D246C4D392}"/>
              </a:ext>
            </a:extLst>
          </p:cNvPr>
          <p:cNvSpPr txBox="1"/>
          <p:nvPr/>
        </p:nvSpPr>
        <p:spPr>
          <a:xfrm>
            <a:off x="6316217" y="2427697"/>
            <a:ext cx="2233670" cy="638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Bef>
                <a:spcPct val="20000"/>
              </a:spcBef>
              <a:spcAft>
                <a:spcPts val="900"/>
              </a:spcAft>
            </a:pPr>
            <a:r>
              <a:rPr lang="en-US" sz="1400" i="1">
                <a:solidFill>
                  <a:srgbClr val="6E6259"/>
                </a:solidFill>
                <a:latin typeface="Aptos"/>
                <a:cs typeface="Times"/>
              </a:rPr>
              <a:t>Chip Forge Club Logo</a:t>
            </a:r>
            <a:endParaRPr lang="en-US" sz="1400" i="1">
              <a:cs typeface="Times"/>
            </a:endParaRPr>
          </a:p>
          <a:p>
            <a:endParaRPr lang="en-US" sz="1400" i="1">
              <a:latin typeface="Aptos Display"/>
              <a:cs typeface="Times"/>
            </a:endParaRPr>
          </a:p>
        </p:txBody>
      </p:sp>
      <p:sp>
        <p:nvSpPr>
          <p:cNvPr id="10" name="Content Placeholder 2">
            <a:extLst>
              <a:ext uri="{FF2B5EF4-FFF2-40B4-BE49-F238E27FC236}">
                <a16:creationId xmlns:a16="http://schemas.microsoft.com/office/drawing/2014/main" id="{1EE667DE-3DFB-423E-75AE-13C515D712B4}"/>
              </a:ext>
            </a:extLst>
          </p:cNvPr>
          <p:cNvSpPr txBox="1">
            <a:spLocks/>
          </p:cNvSpPr>
          <p:nvPr/>
        </p:nvSpPr>
        <p:spPr>
          <a:xfrm>
            <a:off x="5558788" y="2870920"/>
            <a:ext cx="3747509" cy="1882585"/>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900" kern="0">
                <a:latin typeface="Aptos"/>
              </a:rPr>
              <a:t>Identified user groups</a:t>
            </a:r>
            <a:endParaRPr lang="en-US" sz="1900">
              <a:latin typeface="Univers 67 CondensedBold"/>
            </a:endParaRPr>
          </a:p>
          <a:p>
            <a:pPr lvl="1">
              <a:spcAft>
                <a:spcPts val="900"/>
              </a:spcAft>
              <a:buFont typeface="Courier New" charset="0"/>
              <a:buChar char="o"/>
            </a:pPr>
            <a:r>
              <a:rPr lang="en-US" sz="1800" kern="0">
                <a:latin typeface="Aptos"/>
                <a:ea typeface="Geneva"/>
              </a:rPr>
              <a:t>Embedded GPU enthusiasts</a:t>
            </a:r>
          </a:p>
          <a:p>
            <a:pPr lvl="1">
              <a:spcAft>
                <a:spcPts val="900"/>
              </a:spcAft>
              <a:buFont typeface="Courier New" charset="0"/>
              <a:buChar char="o"/>
            </a:pPr>
            <a:r>
              <a:rPr lang="en-US" sz="1800" kern="0">
                <a:latin typeface="Aptos"/>
                <a:ea typeface="Geneva"/>
              </a:rPr>
              <a:t>Chip Forge members</a:t>
            </a:r>
          </a:p>
          <a:p>
            <a:pPr lvl="1">
              <a:spcAft>
                <a:spcPts val="900"/>
              </a:spcAft>
              <a:buFont typeface="Courier New" charset="0"/>
              <a:buChar char="o"/>
            </a:pPr>
            <a:r>
              <a:rPr lang="en-US" sz="1800" kern="0">
                <a:latin typeface="Aptos"/>
                <a:ea typeface="Geneva"/>
              </a:rPr>
              <a:t>ISU faculty</a:t>
            </a:r>
            <a:endParaRPr lang="en-US" sz="1800" kern="0">
              <a:latin typeface="Aptos"/>
            </a:endParaRPr>
          </a:p>
        </p:txBody>
      </p:sp>
    </p:spTree>
    <p:extLst>
      <p:ext uri="{BB962C8B-B14F-4D97-AF65-F5344CB8AC3E}">
        <p14:creationId xmlns:p14="http://schemas.microsoft.com/office/powerpoint/2010/main" val="3186474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E2C94-21B9-A01D-D958-385762ED3A8C}"/>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49831DB3-7A28-35E9-2FFC-011246069BE4}"/>
              </a:ext>
            </a:extLst>
          </p:cNvPr>
          <p:cNvSpPr txBox="1"/>
          <p:nvPr/>
        </p:nvSpPr>
        <p:spPr>
          <a:xfrm>
            <a:off x="178905" y="218480"/>
            <a:ext cx="6380922" cy="646331"/>
          </a:xfrm>
          <a:prstGeom prst="rect">
            <a:avLst/>
          </a:prstGeom>
          <a:noFill/>
        </p:spPr>
        <p:txBody>
          <a:bodyPr wrap="square" rtlCol="0">
            <a:spAutoFit/>
          </a:bodyPr>
          <a:lstStyle/>
          <a:p>
            <a:r>
              <a:rPr lang="en-US" sz="3600">
                <a:solidFill>
                  <a:srgbClr val="C8102E"/>
                </a:solidFill>
                <a:latin typeface="Aptos" panose="020B0004020202020204" pitchFamily="34" charset="0"/>
              </a:rPr>
              <a:t>Requirements</a:t>
            </a:r>
          </a:p>
        </p:txBody>
      </p:sp>
      <p:cxnSp>
        <p:nvCxnSpPr>
          <p:cNvPr id="12" name="Straight Connector 11">
            <a:extLst>
              <a:ext uri="{FF2B5EF4-FFF2-40B4-BE49-F238E27FC236}">
                <a16:creationId xmlns:a16="http://schemas.microsoft.com/office/drawing/2014/main" id="{8CBB0E6D-2238-76E3-E2B0-90FFDE5EAB15}"/>
              </a:ext>
            </a:extLst>
          </p:cNvPr>
          <p:cNvCxnSpPr/>
          <p:nvPr/>
        </p:nvCxnSpPr>
        <p:spPr bwMode="auto">
          <a:xfrm>
            <a:off x="178904" y="786989"/>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5" name="Content Placeholder 2">
            <a:extLst>
              <a:ext uri="{FF2B5EF4-FFF2-40B4-BE49-F238E27FC236}">
                <a16:creationId xmlns:a16="http://schemas.microsoft.com/office/drawing/2014/main" id="{9A771DF7-26BB-D4E3-545D-43BA48040DDC}"/>
              </a:ext>
            </a:extLst>
          </p:cNvPr>
          <p:cNvSpPr txBox="1">
            <a:spLocks/>
          </p:cNvSpPr>
          <p:nvPr/>
        </p:nvSpPr>
        <p:spPr>
          <a:xfrm>
            <a:off x="178905" y="964204"/>
            <a:ext cx="5462008"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endParaRPr lang="en-US" kern="0"/>
          </a:p>
          <a:p>
            <a:endParaRPr lang="en-US" kern="0"/>
          </a:p>
        </p:txBody>
      </p:sp>
      <p:sp>
        <p:nvSpPr>
          <p:cNvPr id="3" name="Content Placeholder 2">
            <a:extLst>
              <a:ext uri="{FF2B5EF4-FFF2-40B4-BE49-F238E27FC236}">
                <a16:creationId xmlns:a16="http://schemas.microsoft.com/office/drawing/2014/main" id="{0CA155E7-CA2A-CB91-647E-64B56264B119}"/>
              </a:ext>
            </a:extLst>
          </p:cNvPr>
          <p:cNvSpPr txBox="1">
            <a:spLocks/>
          </p:cNvSpPr>
          <p:nvPr/>
        </p:nvSpPr>
        <p:spPr>
          <a:xfrm>
            <a:off x="178905" y="964204"/>
            <a:ext cx="5462008"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endParaRPr lang="en-US" kern="0"/>
          </a:p>
        </p:txBody>
      </p:sp>
      <p:sp>
        <p:nvSpPr>
          <p:cNvPr id="4" name="Content Placeholder 2">
            <a:extLst>
              <a:ext uri="{FF2B5EF4-FFF2-40B4-BE49-F238E27FC236}">
                <a16:creationId xmlns:a16="http://schemas.microsoft.com/office/drawing/2014/main" id="{6C1481C0-541E-A9C6-4505-C0B82DDB5BD5}"/>
              </a:ext>
            </a:extLst>
          </p:cNvPr>
          <p:cNvSpPr txBox="1">
            <a:spLocks/>
          </p:cNvSpPr>
          <p:nvPr/>
        </p:nvSpPr>
        <p:spPr>
          <a:xfrm>
            <a:off x="178905" y="785236"/>
            <a:ext cx="6380922" cy="3874310"/>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Bef>
                <a:spcPts val="0"/>
              </a:spcBef>
              <a:spcAft>
                <a:spcPts val="1200"/>
              </a:spcAft>
            </a:pPr>
            <a:r>
              <a:rPr lang="en-US" sz="1900" kern="0">
                <a:latin typeface="Aptos"/>
              </a:rPr>
              <a:t>Functional Requirements</a:t>
            </a:r>
          </a:p>
          <a:p>
            <a:pPr lvl="1">
              <a:spcBef>
                <a:spcPts val="0"/>
              </a:spcBef>
              <a:spcAft>
                <a:spcPts val="1200"/>
              </a:spcAft>
            </a:pPr>
            <a:r>
              <a:rPr lang="en-US" sz="1800" kern="0">
                <a:latin typeface="Aptos"/>
                <a:ea typeface="Geneva"/>
              </a:rPr>
              <a:t>Render textured 3D models at 24Hz</a:t>
            </a:r>
          </a:p>
          <a:p>
            <a:pPr lvl="1">
              <a:spcBef>
                <a:spcPts val="0"/>
              </a:spcBef>
              <a:spcAft>
                <a:spcPts val="1200"/>
              </a:spcAft>
            </a:pPr>
            <a:r>
              <a:rPr lang="en-US" sz="1800" kern="0">
                <a:latin typeface="Aptos"/>
                <a:ea typeface="Geneva"/>
              </a:rPr>
              <a:t>Support 320 x 240 resolution</a:t>
            </a:r>
            <a:endParaRPr lang="en-US" sz="1800">
              <a:latin typeface="Aptos"/>
            </a:endParaRPr>
          </a:p>
          <a:p>
            <a:pPr lvl="1">
              <a:spcBef>
                <a:spcPts val="0"/>
              </a:spcBef>
              <a:spcAft>
                <a:spcPts val="1200"/>
              </a:spcAft>
            </a:pPr>
            <a:r>
              <a:rPr lang="en-US" sz="1800" kern="0">
                <a:latin typeface="Aptos"/>
                <a:ea typeface="Geneva"/>
              </a:rPr>
              <a:t>Output to a monitor over VGA</a:t>
            </a:r>
          </a:p>
          <a:p>
            <a:pPr>
              <a:spcBef>
                <a:spcPts val="0"/>
              </a:spcBef>
              <a:spcAft>
                <a:spcPts val="1200"/>
              </a:spcAft>
            </a:pPr>
            <a:r>
              <a:rPr lang="en-US" sz="1900" kern="0">
                <a:latin typeface="Aptos"/>
              </a:rPr>
              <a:t>Fabrication Requirements</a:t>
            </a:r>
          </a:p>
          <a:p>
            <a:pPr lvl="1">
              <a:spcBef>
                <a:spcPts val="0"/>
              </a:spcBef>
              <a:spcAft>
                <a:spcPts val="1200"/>
              </a:spcAft>
            </a:pPr>
            <a:r>
              <a:rPr lang="en-US" sz="1800" kern="0">
                <a:latin typeface="Aptos"/>
                <a:ea typeface="Geneva"/>
              </a:rPr>
              <a:t>Written in Verilog HDL</a:t>
            </a:r>
          </a:p>
          <a:p>
            <a:pPr lvl="1">
              <a:spcBef>
                <a:spcPts val="0"/>
              </a:spcBef>
              <a:spcAft>
                <a:spcPts val="1200"/>
              </a:spcAft>
            </a:pPr>
            <a:r>
              <a:rPr lang="en-US" sz="1800" kern="0">
                <a:latin typeface="Aptos"/>
                <a:ea typeface="Geneva"/>
              </a:rPr>
              <a:t>Max core clock frequency of 50 MHz</a:t>
            </a:r>
          </a:p>
          <a:p>
            <a:pPr lvl="1">
              <a:spcBef>
                <a:spcPts val="0"/>
              </a:spcBef>
              <a:spcAft>
                <a:spcPts val="1200"/>
              </a:spcAft>
            </a:pPr>
            <a:r>
              <a:rPr lang="en-US" sz="1800" kern="0">
                <a:latin typeface="Aptos"/>
                <a:ea typeface="Geneva"/>
              </a:rPr>
              <a:t>Pass DRC &amp; LVS for the </a:t>
            </a:r>
            <a:r>
              <a:rPr lang="en-US" sz="1800" kern="0" err="1">
                <a:latin typeface="Aptos"/>
                <a:ea typeface="Geneva"/>
              </a:rPr>
              <a:t>SkyWater</a:t>
            </a:r>
            <a:r>
              <a:rPr lang="en-US" sz="1800" kern="0">
                <a:latin typeface="Aptos"/>
                <a:ea typeface="Geneva"/>
              </a:rPr>
              <a:t> 130nm process</a:t>
            </a:r>
          </a:p>
          <a:p>
            <a:pPr lvl="1">
              <a:spcBef>
                <a:spcPts val="0"/>
              </a:spcBef>
              <a:spcAft>
                <a:spcPts val="1200"/>
              </a:spcAft>
            </a:pPr>
            <a:r>
              <a:rPr lang="en-US" sz="1800" kern="0">
                <a:latin typeface="Aptos"/>
                <a:ea typeface="Geneva"/>
              </a:rPr>
              <a:t>Fit design within 3.0 x 3.6 mm die</a:t>
            </a:r>
          </a:p>
        </p:txBody>
      </p:sp>
      <p:sp>
        <p:nvSpPr>
          <p:cNvPr id="2" name="Footer Placeholder 9">
            <a:extLst>
              <a:ext uri="{FF2B5EF4-FFF2-40B4-BE49-F238E27FC236}">
                <a16:creationId xmlns:a16="http://schemas.microsoft.com/office/drawing/2014/main" id="{5A192E18-8D86-E710-5ACD-9DFBCC2C7265}"/>
              </a:ext>
            </a:extLst>
          </p:cNvPr>
          <p:cNvSpPr txBox="1">
            <a:spLocks/>
          </p:cNvSpPr>
          <p:nvPr/>
        </p:nvSpPr>
        <p:spPr>
          <a:xfrm>
            <a:off x="2374733" y="4767263"/>
            <a:ext cx="4590047"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2 Requirements, Constraints, and Standards</a:t>
            </a:r>
            <a:endParaRPr lang="en-US">
              <a:solidFill>
                <a:schemeClr val="bg1"/>
              </a:solidFill>
              <a:latin typeface="Aptos"/>
            </a:endParaRPr>
          </a:p>
          <a:p>
            <a:pPr algn="ctr"/>
            <a:r>
              <a:rPr lang="en-US" sz="1200">
                <a:solidFill>
                  <a:schemeClr val="bg1"/>
                </a:solidFill>
                <a:latin typeface="Aptos"/>
              </a:rPr>
              <a:t>Page Number: 19</a:t>
            </a:r>
            <a:endParaRPr lang="en-US">
              <a:solidFill>
                <a:schemeClr val="bg1"/>
              </a:solidFill>
              <a:latin typeface="Aptos"/>
            </a:endParaRPr>
          </a:p>
        </p:txBody>
      </p:sp>
      <p:pic>
        <p:nvPicPr>
          <p:cNvPr id="6" name="Picture 5" descr="A grey monkey head with a nose and mouth&#10;&#10;AI-generated content may be incorrect.">
            <a:extLst>
              <a:ext uri="{FF2B5EF4-FFF2-40B4-BE49-F238E27FC236}">
                <a16:creationId xmlns:a16="http://schemas.microsoft.com/office/drawing/2014/main" id="{F4EFB01D-C9CD-C66F-EC7F-A163FD310734}"/>
              </a:ext>
            </a:extLst>
          </p:cNvPr>
          <p:cNvPicPr>
            <a:picLocks noChangeAspect="1"/>
          </p:cNvPicPr>
          <p:nvPr/>
        </p:nvPicPr>
        <p:blipFill>
          <a:blip r:embed="rId3"/>
          <a:stretch>
            <a:fillRect/>
          </a:stretch>
        </p:blipFill>
        <p:spPr>
          <a:xfrm>
            <a:off x="5357812" y="1284043"/>
            <a:ext cx="3483952" cy="2055202"/>
          </a:xfrm>
          <a:prstGeom prst="rect">
            <a:avLst/>
          </a:prstGeom>
        </p:spPr>
      </p:pic>
      <p:sp>
        <p:nvSpPr>
          <p:cNvPr id="8" name="TextBox 7">
            <a:extLst>
              <a:ext uri="{FF2B5EF4-FFF2-40B4-BE49-F238E27FC236}">
                <a16:creationId xmlns:a16="http://schemas.microsoft.com/office/drawing/2014/main" id="{3AFBA026-3B01-D4A8-9E94-03C3E0F33901}"/>
              </a:ext>
            </a:extLst>
          </p:cNvPr>
          <p:cNvSpPr txBox="1"/>
          <p:nvPr/>
        </p:nvSpPr>
        <p:spPr>
          <a:xfrm>
            <a:off x="5971395" y="3345738"/>
            <a:ext cx="22559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chemeClr val="bg2">
                    <a:lumMod val="76000"/>
                  </a:schemeClr>
                </a:solidFill>
                <a:latin typeface="Aptos"/>
                <a:cs typeface="Times"/>
              </a:rPr>
              <a:t>Suzanne Test Model</a:t>
            </a:r>
            <a:endParaRPr lang="en-US" sz="1400" i="1">
              <a:solidFill>
                <a:schemeClr val="bg2">
                  <a:lumMod val="76000"/>
                </a:schemeClr>
              </a:solidFill>
              <a:latin typeface="Aptos"/>
            </a:endParaRPr>
          </a:p>
        </p:txBody>
      </p:sp>
    </p:spTree>
    <p:extLst>
      <p:ext uri="{BB962C8B-B14F-4D97-AF65-F5344CB8AC3E}">
        <p14:creationId xmlns:p14="http://schemas.microsoft.com/office/powerpoint/2010/main" val="843312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7F195-6FD7-265A-204F-6F26504C7D8A}"/>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A1587FFC-461B-92D1-6A47-22B0B4B29AC1}"/>
              </a:ext>
            </a:extLst>
          </p:cNvPr>
          <p:cNvSpPr txBox="1"/>
          <p:nvPr/>
        </p:nvSpPr>
        <p:spPr>
          <a:xfrm>
            <a:off x="178905" y="218480"/>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Dataflow</a:t>
            </a:r>
            <a:endParaRPr lang="en-US" sz="3600">
              <a:solidFill>
                <a:srgbClr val="C8102E"/>
              </a:solidFill>
              <a:latin typeface="Aptos" panose="020B0004020202020204" pitchFamily="34" charset="0"/>
            </a:endParaRPr>
          </a:p>
        </p:txBody>
      </p:sp>
      <p:cxnSp>
        <p:nvCxnSpPr>
          <p:cNvPr id="12" name="Straight Connector 11">
            <a:extLst>
              <a:ext uri="{FF2B5EF4-FFF2-40B4-BE49-F238E27FC236}">
                <a16:creationId xmlns:a16="http://schemas.microsoft.com/office/drawing/2014/main" id="{69A21D31-814C-B319-08CB-81037F6688F4}"/>
              </a:ext>
            </a:extLst>
          </p:cNvPr>
          <p:cNvCxnSpPr>
            <a:cxnSpLocks/>
          </p:cNvCxnSpPr>
          <p:nvPr/>
        </p:nvCxnSpPr>
        <p:spPr bwMode="auto">
          <a:xfrm>
            <a:off x="179515" y="808359"/>
            <a:ext cx="2195218"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2" name="Footer Placeholder 9">
            <a:extLst>
              <a:ext uri="{FF2B5EF4-FFF2-40B4-BE49-F238E27FC236}">
                <a16:creationId xmlns:a16="http://schemas.microsoft.com/office/drawing/2014/main" id="{30C6BBF4-5B5C-E01F-C5A0-A513E8397A42}"/>
              </a:ext>
            </a:extLst>
          </p:cNvPr>
          <p:cNvSpPr txBox="1">
            <a:spLocks/>
          </p:cNvSpPr>
          <p:nvPr/>
        </p:nvSpPr>
        <p:spPr>
          <a:xfrm>
            <a:off x="2374733" y="4767263"/>
            <a:ext cx="4590047"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5 Final Design</a:t>
            </a:r>
            <a:endParaRPr lang="en-US">
              <a:solidFill>
                <a:schemeClr val="bg1"/>
              </a:solidFill>
              <a:latin typeface="Aptos"/>
            </a:endParaRPr>
          </a:p>
          <a:p>
            <a:pPr algn="ctr"/>
            <a:r>
              <a:rPr lang="en-US" sz="1200">
                <a:solidFill>
                  <a:schemeClr val="bg1"/>
                </a:solidFill>
                <a:latin typeface="Aptos"/>
              </a:rPr>
              <a:t>Page Number: 34</a:t>
            </a:r>
            <a:endParaRPr lang="en-US">
              <a:solidFill>
                <a:schemeClr val="bg1"/>
              </a:solidFill>
              <a:latin typeface="Aptos"/>
            </a:endParaRPr>
          </a:p>
        </p:txBody>
      </p:sp>
      <p:sp>
        <p:nvSpPr>
          <p:cNvPr id="6" name="Rectangle 5">
            <a:extLst>
              <a:ext uri="{FF2B5EF4-FFF2-40B4-BE49-F238E27FC236}">
                <a16:creationId xmlns:a16="http://schemas.microsoft.com/office/drawing/2014/main" id="{F091C288-267B-47AF-25F0-5BE21C78B530}"/>
              </a:ext>
            </a:extLst>
          </p:cNvPr>
          <p:cNvSpPr/>
          <p:nvPr/>
        </p:nvSpPr>
        <p:spPr>
          <a:xfrm>
            <a:off x="4767199" y="93855"/>
            <a:ext cx="2009800" cy="382455"/>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600">
                <a:latin typeface="Aptos"/>
              </a:rPr>
              <a:t>Model</a:t>
            </a:r>
          </a:p>
        </p:txBody>
      </p:sp>
      <p:sp>
        <p:nvSpPr>
          <p:cNvPr id="7" name="Arrow: Down 6">
            <a:extLst>
              <a:ext uri="{FF2B5EF4-FFF2-40B4-BE49-F238E27FC236}">
                <a16:creationId xmlns:a16="http://schemas.microsoft.com/office/drawing/2014/main" id="{B1EC15CB-C5C4-8C01-6EDE-EF0F71343B0B}"/>
              </a:ext>
            </a:extLst>
          </p:cNvPr>
          <p:cNvSpPr/>
          <p:nvPr/>
        </p:nvSpPr>
        <p:spPr>
          <a:xfrm>
            <a:off x="5615628" y="473917"/>
            <a:ext cx="309460" cy="241823"/>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Rectangle 7">
            <a:extLst>
              <a:ext uri="{FF2B5EF4-FFF2-40B4-BE49-F238E27FC236}">
                <a16:creationId xmlns:a16="http://schemas.microsoft.com/office/drawing/2014/main" id="{E51EA213-9008-41C4-38ED-B97E5DA9252B}"/>
              </a:ext>
            </a:extLst>
          </p:cNvPr>
          <p:cNvSpPr/>
          <p:nvPr/>
        </p:nvSpPr>
        <p:spPr>
          <a:xfrm>
            <a:off x="4767197" y="715349"/>
            <a:ext cx="2009801" cy="382455"/>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latin typeface="Aptos"/>
              </a:rPr>
              <a:t>Vertices and Connectivity</a:t>
            </a:r>
          </a:p>
        </p:txBody>
      </p:sp>
      <p:sp>
        <p:nvSpPr>
          <p:cNvPr id="9" name="Arrow: Down 8">
            <a:extLst>
              <a:ext uri="{FF2B5EF4-FFF2-40B4-BE49-F238E27FC236}">
                <a16:creationId xmlns:a16="http://schemas.microsoft.com/office/drawing/2014/main" id="{81444DE6-C166-CD4B-16F4-509B18A13835}"/>
              </a:ext>
            </a:extLst>
          </p:cNvPr>
          <p:cNvSpPr/>
          <p:nvPr/>
        </p:nvSpPr>
        <p:spPr>
          <a:xfrm>
            <a:off x="5615626" y="1097501"/>
            <a:ext cx="309460" cy="281510"/>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99A7B4F7-4E1D-7C0A-A997-45F48120728A}"/>
              </a:ext>
            </a:extLst>
          </p:cNvPr>
          <p:cNvSpPr/>
          <p:nvPr/>
        </p:nvSpPr>
        <p:spPr>
          <a:xfrm>
            <a:off x="4767197" y="1398253"/>
            <a:ext cx="2009800" cy="398330"/>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400">
                <a:latin typeface="Aptos"/>
              </a:rPr>
              <a:t>Vertex Shader Program</a:t>
            </a:r>
          </a:p>
        </p:txBody>
      </p:sp>
      <p:sp>
        <p:nvSpPr>
          <p:cNvPr id="13" name="Arrow: Down 12">
            <a:extLst>
              <a:ext uri="{FF2B5EF4-FFF2-40B4-BE49-F238E27FC236}">
                <a16:creationId xmlns:a16="http://schemas.microsoft.com/office/drawing/2014/main" id="{F5B65E43-0112-363A-CD6B-595AE152756E}"/>
              </a:ext>
            </a:extLst>
          </p:cNvPr>
          <p:cNvSpPr/>
          <p:nvPr/>
        </p:nvSpPr>
        <p:spPr>
          <a:xfrm>
            <a:off x="5615626" y="1798370"/>
            <a:ext cx="317397" cy="289448"/>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80E15B84-72A9-30E3-6D2E-4FC36FEBB1B5}"/>
              </a:ext>
            </a:extLst>
          </p:cNvPr>
          <p:cNvSpPr/>
          <p:nvPr/>
        </p:nvSpPr>
        <p:spPr>
          <a:xfrm>
            <a:off x="4768265" y="2128461"/>
            <a:ext cx="2001862" cy="382455"/>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600">
                <a:latin typeface="Aptos"/>
              </a:rPr>
              <a:t>Rasterizer</a:t>
            </a:r>
          </a:p>
        </p:txBody>
      </p:sp>
      <p:sp>
        <p:nvSpPr>
          <p:cNvPr id="15" name="Arrow: Down 14">
            <a:extLst>
              <a:ext uri="{FF2B5EF4-FFF2-40B4-BE49-F238E27FC236}">
                <a16:creationId xmlns:a16="http://schemas.microsoft.com/office/drawing/2014/main" id="{C7965E79-DE47-35C9-7B97-8FD13A663846}"/>
              </a:ext>
            </a:extLst>
          </p:cNvPr>
          <p:cNvSpPr/>
          <p:nvPr/>
        </p:nvSpPr>
        <p:spPr>
          <a:xfrm>
            <a:off x="5616694" y="2510613"/>
            <a:ext cx="309460" cy="305322"/>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CB33AFA8-5797-80B3-52B9-6AFE487D4EAF}"/>
              </a:ext>
            </a:extLst>
          </p:cNvPr>
          <p:cNvSpPr/>
          <p:nvPr/>
        </p:nvSpPr>
        <p:spPr>
          <a:xfrm>
            <a:off x="4768265" y="2834112"/>
            <a:ext cx="2001863" cy="406267"/>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400">
                <a:latin typeface="Aptos"/>
              </a:rPr>
              <a:t>Fragment Shader Program</a:t>
            </a:r>
          </a:p>
        </p:txBody>
      </p:sp>
      <p:sp>
        <p:nvSpPr>
          <p:cNvPr id="17" name="Arrow: Down 16">
            <a:extLst>
              <a:ext uri="{FF2B5EF4-FFF2-40B4-BE49-F238E27FC236}">
                <a16:creationId xmlns:a16="http://schemas.microsoft.com/office/drawing/2014/main" id="{D4FEDD5B-24AB-7664-11BD-E5E882DA0C75}"/>
              </a:ext>
            </a:extLst>
          </p:cNvPr>
          <p:cNvSpPr/>
          <p:nvPr/>
        </p:nvSpPr>
        <p:spPr>
          <a:xfrm>
            <a:off x="5616694" y="3242166"/>
            <a:ext cx="309460" cy="273573"/>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8" name="Picture 17" descr="A white teapot with a handle&#10;&#10;AI-generated content may be incorrect.">
            <a:extLst>
              <a:ext uri="{FF2B5EF4-FFF2-40B4-BE49-F238E27FC236}">
                <a16:creationId xmlns:a16="http://schemas.microsoft.com/office/drawing/2014/main" id="{3B4E869C-47B9-F68B-1C1B-A82BDC219D11}"/>
              </a:ext>
            </a:extLst>
          </p:cNvPr>
          <p:cNvPicPr>
            <a:picLocks noChangeAspect="1"/>
          </p:cNvPicPr>
          <p:nvPr/>
        </p:nvPicPr>
        <p:blipFill>
          <a:blip r:embed="rId3"/>
          <a:stretch>
            <a:fillRect/>
          </a:stretch>
        </p:blipFill>
        <p:spPr>
          <a:xfrm>
            <a:off x="2508425" y="106316"/>
            <a:ext cx="1647691" cy="1136526"/>
          </a:xfrm>
          <a:prstGeom prst="rect">
            <a:avLst/>
          </a:prstGeom>
        </p:spPr>
      </p:pic>
      <p:sp>
        <p:nvSpPr>
          <p:cNvPr id="19" name="Rectangle 18">
            <a:extLst>
              <a:ext uri="{FF2B5EF4-FFF2-40B4-BE49-F238E27FC236}">
                <a16:creationId xmlns:a16="http://schemas.microsoft.com/office/drawing/2014/main" id="{A59122D2-CBC3-2F7F-FDEC-0F6F948E0CDC}"/>
              </a:ext>
            </a:extLst>
          </p:cNvPr>
          <p:cNvSpPr/>
          <p:nvPr/>
        </p:nvSpPr>
        <p:spPr>
          <a:xfrm>
            <a:off x="4766176" y="3517154"/>
            <a:ext cx="2001863" cy="398330"/>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600">
                <a:latin typeface="Aptos"/>
              </a:rPr>
              <a:t>VGA Output</a:t>
            </a:r>
          </a:p>
        </p:txBody>
      </p:sp>
      <p:sp>
        <p:nvSpPr>
          <p:cNvPr id="20" name="Arrow: Down 19">
            <a:extLst>
              <a:ext uri="{FF2B5EF4-FFF2-40B4-BE49-F238E27FC236}">
                <a16:creationId xmlns:a16="http://schemas.microsoft.com/office/drawing/2014/main" id="{016D142D-E349-16C9-8681-F557C6F21620}"/>
              </a:ext>
            </a:extLst>
          </p:cNvPr>
          <p:cNvSpPr/>
          <p:nvPr/>
        </p:nvSpPr>
        <p:spPr>
          <a:xfrm>
            <a:off x="5614604" y="3917270"/>
            <a:ext cx="309460" cy="265635"/>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F35F130E-7802-F07B-B87D-0C435982E4FB}"/>
              </a:ext>
            </a:extLst>
          </p:cNvPr>
          <p:cNvSpPr/>
          <p:nvPr/>
        </p:nvSpPr>
        <p:spPr>
          <a:xfrm>
            <a:off x="4764086" y="4176384"/>
            <a:ext cx="2009800" cy="374518"/>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600">
                <a:latin typeface="Aptos"/>
              </a:rPr>
              <a:t>Screen</a:t>
            </a:r>
          </a:p>
        </p:txBody>
      </p:sp>
      <p:pic>
        <p:nvPicPr>
          <p:cNvPr id="22" name="Picture 21" descr="Why a Computer History Museum Owns a Legendary Teapot - Gastro Obscura">
            <a:extLst>
              <a:ext uri="{FF2B5EF4-FFF2-40B4-BE49-F238E27FC236}">
                <a16:creationId xmlns:a16="http://schemas.microsoft.com/office/drawing/2014/main" id="{C98C85A8-861A-B37B-AC76-FAA0F9E46FE9}"/>
              </a:ext>
            </a:extLst>
          </p:cNvPr>
          <p:cNvPicPr>
            <a:picLocks noChangeAspect="1"/>
          </p:cNvPicPr>
          <p:nvPr/>
        </p:nvPicPr>
        <p:blipFill>
          <a:blip r:embed="rId4"/>
          <a:stretch>
            <a:fillRect/>
          </a:stretch>
        </p:blipFill>
        <p:spPr>
          <a:xfrm>
            <a:off x="2596603" y="1279142"/>
            <a:ext cx="1558260" cy="1200065"/>
          </a:xfrm>
          <a:prstGeom prst="rect">
            <a:avLst/>
          </a:prstGeom>
        </p:spPr>
      </p:pic>
      <p:pic>
        <p:nvPicPr>
          <p:cNvPr id="23" name="Picture 22" descr="CS 5610/6610 - Spring 2020 - Interactive Computer Graphics">
            <a:extLst>
              <a:ext uri="{FF2B5EF4-FFF2-40B4-BE49-F238E27FC236}">
                <a16:creationId xmlns:a16="http://schemas.microsoft.com/office/drawing/2014/main" id="{E7CE58F3-FD2F-C23C-D33C-F2385131030F}"/>
              </a:ext>
            </a:extLst>
          </p:cNvPr>
          <p:cNvPicPr>
            <a:picLocks noChangeAspect="1"/>
          </p:cNvPicPr>
          <p:nvPr/>
        </p:nvPicPr>
        <p:blipFill>
          <a:blip r:embed="rId5"/>
          <a:stretch>
            <a:fillRect/>
          </a:stretch>
        </p:blipFill>
        <p:spPr>
          <a:xfrm>
            <a:off x="2596603" y="2492236"/>
            <a:ext cx="1558260" cy="1213992"/>
          </a:xfrm>
          <a:prstGeom prst="rect">
            <a:avLst/>
          </a:prstGeom>
        </p:spPr>
      </p:pic>
      <p:pic>
        <p:nvPicPr>
          <p:cNvPr id="24" name="Picture 23" descr="The Digital 'Utah Teapot' - The John and Marcia Price College of  Engineering at the University of Utah">
            <a:extLst>
              <a:ext uri="{FF2B5EF4-FFF2-40B4-BE49-F238E27FC236}">
                <a16:creationId xmlns:a16="http://schemas.microsoft.com/office/drawing/2014/main" id="{8B752063-2E75-6236-089E-61BDDA97FAF7}"/>
              </a:ext>
            </a:extLst>
          </p:cNvPr>
          <p:cNvPicPr>
            <a:picLocks noChangeAspect="1"/>
          </p:cNvPicPr>
          <p:nvPr/>
        </p:nvPicPr>
        <p:blipFill>
          <a:blip r:embed="rId6"/>
          <a:srcRect l="2105" t="5798" r="36140" b="35805"/>
          <a:stretch>
            <a:fillRect/>
          </a:stretch>
        </p:blipFill>
        <p:spPr>
          <a:xfrm>
            <a:off x="2596603" y="3736536"/>
            <a:ext cx="1558260" cy="850525"/>
          </a:xfrm>
          <a:prstGeom prst="rect">
            <a:avLst/>
          </a:prstGeom>
        </p:spPr>
      </p:pic>
      <p:sp>
        <p:nvSpPr>
          <p:cNvPr id="25" name="TextBox 23">
            <a:extLst>
              <a:ext uri="{FF2B5EF4-FFF2-40B4-BE49-F238E27FC236}">
                <a16:creationId xmlns:a16="http://schemas.microsoft.com/office/drawing/2014/main" id="{9F5C225E-67B5-D134-4EB9-D2530F40ADB7}"/>
              </a:ext>
            </a:extLst>
          </p:cNvPr>
          <p:cNvSpPr txBox="1"/>
          <p:nvPr/>
        </p:nvSpPr>
        <p:spPr>
          <a:xfrm>
            <a:off x="6832383" y="1228086"/>
            <a:ext cx="2108896"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solidFill>
                  <a:srgbClr val="606060"/>
                </a:solidFill>
                <a:latin typeface="Aptos"/>
              </a:rPr>
              <a:t>Placing objects in the world and projecting them onto the screen</a:t>
            </a:r>
          </a:p>
        </p:txBody>
      </p:sp>
      <p:sp>
        <p:nvSpPr>
          <p:cNvPr id="26" name="TextBox 24">
            <a:extLst>
              <a:ext uri="{FF2B5EF4-FFF2-40B4-BE49-F238E27FC236}">
                <a16:creationId xmlns:a16="http://schemas.microsoft.com/office/drawing/2014/main" id="{2EA69022-60AC-2FDF-7832-A60C951AC4E9}"/>
              </a:ext>
            </a:extLst>
          </p:cNvPr>
          <p:cNvSpPr txBox="1"/>
          <p:nvPr/>
        </p:nvSpPr>
        <p:spPr>
          <a:xfrm>
            <a:off x="6832383" y="2058078"/>
            <a:ext cx="1966023"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solidFill>
                  <a:srgbClr val="606060"/>
                </a:solidFill>
                <a:latin typeface="Aptos"/>
              </a:rPr>
              <a:t>Checking visibility, applying textures</a:t>
            </a:r>
          </a:p>
        </p:txBody>
      </p:sp>
      <p:sp>
        <p:nvSpPr>
          <p:cNvPr id="27" name="TextBox 25">
            <a:extLst>
              <a:ext uri="{FF2B5EF4-FFF2-40B4-BE49-F238E27FC236}">
                <a16:creationId xmlns:a16="http://schemas.microsoft.com/office/drawing/2014/main" id="{60E54578-D684-EDB5-9834-09F3DC3A3B15}"/>
              </a:ext>
            </a:extLst>
          </p:cNvPr>
          <p:cNvSpPr txBox="1"/>
          <p:nvPr/>
        </p:nvSpPr>
        <p:spPr>
          <a:xfrm>
            <a:off x="6832382" y="2769797"/>
            <a:ext cx="1966023"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solidFill>
                  <a:srgbClr val="606060"/>
                </a:solidFill>
                <a:latin typeface="Aptos"/>
              </a:rPr>
              <a:t>Lighting, smoothing, writing the frame</a:t>
            </a:r>
          </a:p>
        </p:txBody>
      </p:sp>
    </p:spTree>
    <p:extLst>
      <p:ext uri="{BB962C8B-B14F-4D97-AF65-F5344CB8AC3E}">
        <p14:creationId xmlns:p14="http://schemas.microsoft.com/office/powerpoint/2010/main" val="3254198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D818D-3AE9-8F0C-05B2-6AD40DB41A68}"/>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C9F94E3A-9FFB-3558-6D3D-6228654D77B5}"/>
              </a:ext>
            </a:extLst>
          </p:cNvPr>
          <p:cNvSpPr txBox="1"/>
          <p:nvPr/>
        </p:nvSpPr>
        <p:spPr>
          <a:xfrm>
            <a:off x="189820" y="115970"/>
            <a:ext cx="5105400" cy="1200329"/>
          </a:xfrm>
          <a:prstGeom prst="rect">
            <a:avLst/>
          </a:prstGeom>
          <a:noFill/>
        </p:spPr>
        <p:txBody>
          <a:bodyPr wrap="square" lIns="91440" tIns="45720" rIns="91440" bIns="45720" rtlCol="0" anchor="t">
            <a:spAutoFit/>
          </a:bodyPr>
          <a:lstStyle/>
          <a:p>
            <a:r>
              <a:rPr lang="en-US" sz="3600">
                <a:solidFill>
                  <a:srgbClr val="C8102E"/>
                </a:solidFill>
                <a:latin typeface="Aptos" panose="020B0004020202020204" pitchFamily="34" charset="0"/>
              </a:rPr>
              <a:t>Design – </a:t>
            </a:r>
          </a:p>
          <a:p>
            <a:r>
              <a:rPr lang="en-US" sz="3600">
                <a:solidFill>
                  <a:srgbClr val="C8102E"/>
                </a:solidFill>
                <a:latin typeface="Aptos" panose="020B0004020202020204" pitchFamily="34" charset="0"/>
              </a:rPr>
              <a:t>High Level</a:t>
            </a:r>
            <a:endParaRPr lang="en-US" sz="3600">
              <a:solidFill>
                <a:srgbClr val="C8102E"/>
              </a:solidFill>
              <a:latin typeface="Aptos" panose="020B0004020202020204" pitchFamily="34" charset="0"/>
              <a:cs typeface="Times" charset="0"/>
            </a:endParaRPr>
          </a:p>
        </p:txBody>
      </p:sp>
      <p:cxnSp>
        <p:nvCxnSpPr>
          <p:cNvPr id="12" name="Straight Connector 11">
            <a:extLst>
              <a:ext uri="{FF2B5EF4-FFF2-40B4-BE49-F238E27FC236}">
                <a16:creationId xmlns:a16="http://schemas.microsoft.com/office/drawing/2014/main" id="{6FF15FFC-20EF-5862-B62A-9AD0DF8EE423}"/>
              </a:ext>
            </a:extLst>
          </p:cNvPr>
          <p:cNvCxnSpPr>
            <a:cxnSpLocks/>
          </p:cNvCxnSpPr>
          <p:nvPr/>
        </p:nvCxnSpPr>
        <p:spPr bwMode="auto">
          <a:xfrm>
            <a:off x="37419" y="1256675"/>
            <a:ext cx="3016674" cy="2041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3" name="Footer Placeholder 9">
            <a:extLst>
              <a:ext uri="{FF2B5EF4-FFF2-40B4-BE49-F238E27FC236}">
                <a16:creationId xmlns:a16="http://schemas.microsoft.com/office/drawing/2014/main" id="{8DAFFE58-A19D-7F2D-CF78-A99642574002}"/>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5.1 Overview</a:t>
            </a:r>
            <a:endParaRPr lang="en-US">
              <a:solidFill>
                <a:schemeClr val="bg1"/>
              </a:solidFill>
              <a:latin typeface="Aptos"/>
            </a:endParaRPr>
          </a:p>
          <a:p>
            <a:pPr algn="ctr"/>
            <a:r>
              <a:rPr lang="en-US" sz="1200">
                <a:solidFill>
                  <a:schemeClr val="bg1"/>
                </a:solidFill>
                <a:latin typeface="Aptos"/>
              </a:rPr>
              <a:t>Page Number: 35</a:t>
            </a:r>
            <a:endParaRPr lang="en-US">
              <a:solidFill>
                <a:schemeClr val="bg1"/>
              </a:solidFill>
              <a:latin typeface="Aptos"/>
            </a:endParaRPr>
          </a:p>
        </p:txBody>
      </p:sp>
      <p:pic>
        <p:nvPicPr>
          <p:cNvPr id="33" name="Picture 32" descr="A diagram of different types of program&#10;&#10;AI-generated content may be incorrect.">
            <a:extLst>
              <a:ext uri="{FF2B5EF4-FFF2-40B4-BE49-F238E27FC236}">
                <a16:creationId xmlns:a16="http://schemas.microsoft.com/office/drawing/2014/main" id="{567F6436-3957-6F63-003B-EE1C8149B8CB}"/>
              </a:ext>
            </a:extLst>
          </p:cNvPr>
          <p:cNvPicPr>
            <a:picLocks noChangeAspect="1"/>
          </p:cNvPicPr>
          <p:nvPr/>
        </p:nvPicPr>
        <p:blipFill>
          <a:blip r:embed="rId3"/>
          <a:stretch>
            <a:fillRect/>
          </a:stretch>
        </p:blipFill>
        <p:spPr>
          <a:xfrm>
            <a:off x="656134" y="1337930"/>
            <a:ext cx="1500929" cy="3282803"/>
          </a:xfrm>
          <a:prstGeom prst="rect">
            <a:avLst/>
          </a:prstGeom>
        </p:spPr>
      </p:pic>
      <p:pic>
        <p:nvPicPr>
          <p:cNvPr id="4" name="Picture 3" descr="A diagram of a computer system&#10;&#10;AI-generated content may be incorrect.">
            <a:extLst>
              <a:ext uri="{FF2B5EF4-FFF2-40B4-BE49-F238E27FC236}">
                <a16:creationId xmlns:a16="http://schemas.microsoft.com/office/drawing/2014/main" id="{2B0DF712-087E-106B-5B36-4B55B4A91F3C}"/>
              </a:ext>
            </a:extLst>
          </p:cNvPr>
          <p:cNvPicPr>
            <a:picLocks noChangeAspect="1"/>
          </p:cNvPicPr>
          <p:nvPr/>
        </p:nvPicPr>
        <p:blipFill>
          <a:blip r:embed="rId4"/>
          <a:stretch>
            <a:fillRect/>
          </a:stretch>
        </p:blipFill>
        <p:spPr>
          <a:xfrm>
            <a:off x="2901691" y="0"/>
            <a:ext cx="6244636" cy="4625163"/>
          </a:xfrm>
          <a:prstGeom prst="rect">
            <a:avLst/>
          </a:prstGeom>
        </p:spPr>
      </p:pic>
    </p:spTree>
    <p:extLst>
      <p:ext uri="{BB962C8B-B14F-4D97-AF65-F5344CB8AC3E}">
        <p14:creationId xmlns:p14="http://schemas.microsoft.com/office/powerpoint/2010/main" val="3540879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727F8-C54F-0963-E433-950BEF5D62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D057E8-6021-7EB6-4E85-E27B8C65D97A}"/>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ISA</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34F914F8-4BD8-5E7A-9024-89CA5EA4F43B}"/>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92FD6007-E6AA-CAC2-AFF8-2E1DC6AB4AB6}"/>
              </a:ext>
            </a:extLst>
          </p:cNvPr>
          <p:cNvSpPr txBox="1">
            <a:spLocks/>
          </p:cNvSpPr>
          <p:nvPr/>
        </p:nvSpPr>
        <p:spPr>
          <a:xfrm>
            <a:off x="207480" y="964204"/>
            <a:ext cx="5127460" cy="3569542"/>
          </a:xfrm>
        </p:spPr>
        <p:txBody>
          <a:bodyPr vert="horz" lIns="68580" tIns="34290" rIns="68580" bIns="34290" rtlCol="0" anchor="t">
            <a:normAutofit fontScale="92500" lnSpcReduction="10000"/>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Custom shader core ISA similar to MIPS or RISC-V</a:t>
            </a:r>
          </a:p>
          <a:p>
            <a:pPr>
              <a:spcAft>
                <a:spcPts val="900"/>
              </a:spcAft>
            </a:pPr>
            <a:r>
              <a:rPr lang="en-US" sz="1800" kern="0">
                <a:latin typeface="Aptos"/>
                <a:ea typeface="Geneva"/>
              </a:rPr>
              <a:t>Designed to implement a software ray tracer</a:t>
            </a:r>
          </a:p>
          <a:p>
            <a:pPr lvl="1">
              <a:spcAft>
                <a:spcPts val="900"/>
              </a:spcAft>
              <a:buFont typeface="Courier New" charset="0"/>
              <a:buChar char="o"/>
            </a:pPr>
            <a:r>
              <a:rPr lang="en-US" sz="1600" kern="0">
                <a:latin typeface="Aptos"/>
                <a:ea typeface="Geneva"/>
              </a:rPr>
              <a:t>A good test for supporting as many use cases as reasonably possible</a:t>
            </a:r>
          </a:p>
          <a:p>
            <a:pPr>
              <a:spcAft>
                <a:spcPts val="900"/>
              </a:spcAft>
            </a:pPr>
            <a:r>
              <a:rPr lang="en-US" sz="1800" kern="0">
                <a:latin typeface="Aptos"/>
                <a:ea typeface="Geneva"/>
              </a:rPr>
              <a:t>Uses instruction predication instead of branching</a:t>
            </a:r>
          </a:p>
          <a:p>
            <a:pPr>
              <a:spcAft>
                <a:spcPts val="900"/>
              </a:spcAft>
            </a:pPr>
            <a:r>
              <a:rPr lang="en-US" sz="1800" kern="0">
                <a:latin typeface="Aptos"/>
                <a:ea typeface="Geneva"/>
              </a:rPr>
              <a:t>Supports complex conditionals, loops, and procedure calls</a:t>
            </a:r>
          </a:p>
          <a:p>
            <a:pPr>
              <a:spcAft>
                <a:spcPts val="900"/>
              </a:spcAft>
            </a:pPr>
            <a:r>
              <a:rPr lang="en-US" sz="1800" kern="0">
                <a:latin typeface="Aptos"/>
                <a:ea typeface="Geneva"/>
              </a:rPr>
              <a:t>Custom assembler using </a:t>
            </a:r>
            <a:r>
              <a:rPr lang="en-US" sz="1800" kern="0" err="1">
                <a:latin typeface="Aptos"/>
                <a:ea typeface="Geneva"/>
              </a:rPr>
              <a:t>CustomASM</a:t>
            </a:r>
            <a:endParaRPr lang="en-US" sz="1800" kern="0">
              <a:latin typeface="Aptos"/>
              <a:ea typeface="Geneva"/>
            </a:endParaRPr>
          </a:p>
          <a:p>
            <a:pPr>
              <a:spcAft>
                <a:spcPts val="900"/>
              </a:spcAft>
            </a:pPr>
            <a:r>
              <a:rPr lang="en-US" sz="1800" kern="0">
                <a:latin typeface="Aptos"/>
                <a:ea typeface="Geneva"/>
              </a:rPr>
              <a:t>Custom Python simulator used for software testing</a:t>
            </a:r>
            <a:endParaRPr lang="en-US"/>
          </a:p>
          <a:p>
            <a:pPr>
              <a:spcAft>
                <a:spcPts val="900"/>
              </a:spcAft>
            </a:pPr>
            <a:endParaRPr lang="en-US" sz="1800" kern="0">
              <a:latin typeface="Aptos"/>
              <a:ea typeface="Geneva"/>
            </a:endParaRPr>
          </a:p>
        </p:txBody>
      </p:sp>
      <p:sp>
        <p:nvSpPr>
          <p:cNvPr id="3" name="Footer Placeholder 2">
            <a:extLst>
              <a:ext uri="{FF2B5EF4-FFF2-40B4-BE49-F238E27FC236}">
                <a16:creationId xmlns:a16="http://schemas.microsoft.com/office/drawing/2014/main" id="{2A407EB4-B4EA-ECE4-7ED5-5AE6943997FC}"/>
              </a:ext>
            </a:extLst>
          </p:cNvPr>
          <p:cNvSpPr>
            <a:spLocks noGrp="1"/>
          </p:cNvSpPr>
          <p:nvPr>
            <p:ph type="ftr" sz="quarter" idx="10"/>
          </p:nvPr>
        </p:nvSpPr>
        <p:spPr/>
        <p:txBody>
          <a:bodyPr/>
          <a:lstStyle/>
          <a:p>
            <a:r>
              <a:rPr lang="en-US">
                <a:latin typeface="Aptos"/>
              </a:rPr>
              <a:t>Section: 5.3.1 ISA</a:t>
            </a:r>
          </a:p>
          <a:p>
            <a:r>
              <a:rPr lang="en-US">
                <a:latin typeface="Aptos"/>
              </a:rPr>
              <a:t>Page Number: 37</a:t>
            </a:r>
          </a:p>
        </p:txBody>
      </p:sp>
      <p:pic>
        <p:nvPicPr>
          <p:cNvPr id="4" name="Picture 3" descr="A screenshot of a computer code&#10;&#10;AI-generated content may be incorrect.">
            <a:extLst>
              <a:ext uri="{FF2B5EF4-FFF2-40B4-BE49-F238E27FC236}">
                <a16:creationId xmlns:a16="http://schemas.microsoft.com/office/drawing/2014/main" id="{DD7FCB6E-FF1D-D31F-FBBA-C4E884B8D075}"/>
              </a:ext>
            </a:extLst>
          </p:cNvPr>
          <p:cNvPicPr>
            <a:picLocks noChangeAspect="1"/>
          </p:cNvPicPr>
          <p:nvPr/>
        </p:nvPicPr>
        <p:blipFill>
          <a:blip r:embed="rId3"/>
          <a:stretch>
            <a:fillRect/>
          </a:stretch>
        </p:blipFill>
        <p:spPr>
          <a:xfrm>
            <a:off x="4760892" y="2833572"/>
            <a:ext cx="4380124" cy="1555788"/>
          </a:xfrm>
          <a:prstGeom prst="rect">
            <a:avLst/>
          </a:prstGeom>
        </p:spPr>
      </p:pic>
      <p:sp>
        <p:nvSpPr>
          <p:cNvPr id="8" name="TextBox 7">
            <a:extLst>
              <a:ext uri="{FF2B5EF4-FFF2-40B4-BE49-F238E27FC236}">
                <a16:creationId xmlns:a16="http://schemas.microsoft.com/office/drawing/2014/main" id="{D661AB7A-781D-900E-D632-A5878CDC66C2}"/>
              </a:ext>
            </a:extLst>
          </p:cNvPr>
          <p:cNvSpPr txBox="1"/>
          <p:nvPr/>
        </p:nvSpPr>
        <p:spPr>
          <a:xfrm>
            <a:off x="5697403" y="1978495"/>
            <a:ext cx="3139786" cy="276999"/>
          </a:xfrm>
          <a:prstGeom prst="rect">
            <a:avLst/>
          </a:prstGeom>
          <a:noFill/>
        </p:spPr>
        <p:txBody>
          <a:bodyPr wrap="square" lIns="91440" tIns="45720" rIns="91440" bIns="45720" rtlCol="0" anchor="t">
            <a:spAutoFit/>
          </a:bodyPr>
          <a:lstStyle/>
          <a:p>
            <a:pPr algn="ctr"/>
            <a:r>
              <a:rPr lang="en-US" sz="1200">
                <a:solidFill>
                  <a:srgbClr val="7A6E67"/>
                </a:solidFill>
                <a:latin typeface="Aptos"/>
              </a:rPr>
              <a:t>List of supported instructions</a:t>
            </a:r>
            <a:endParaRPr lang="en-US" sz="1200">
              <a:solidFill>
                <a:srgbClr val="7A6E67"/>
              </a:solidFill>
              <a:latin typeface="Aptos" panose="020B0004020202020204" pitchFamily="34" charset="0"/>
            </a:endParaRPr>
          </a:p>
        </p:txBody>
      </p:sp>
      <p:pic>
        <p:nvPicPr>
          <p:cNvPr id="7" name="Picture 6" descr="A group of black letters&#10;&#10;AI-generated content may be incorrect.">
            <a:extLst>
              <a:ext uri="{FF2B5EF4-FFF2-40B4-BE49-F238E27FC236}">
                <a16:creationId xmlns:a16="http://schemas.microsoft.com/office/drawing/2014/main" id="{EF7B806B-71F3-25D1-DBB3-C1E5F4DC1332}"/>
              </a:ext>
            </a:extLst>
          </p:cNvPr>
          <p:cNvPicPr>
            <a:picLocks noChangeAspect="1"/>
          </p:cNvPicPr>
          <p:nvPr/>
        </p:nvPicPr>
        <p:blipFill>
          <a:blip r:embed="rId4"/>
          <a:stretch>
            <a:fillRect/>
          </a:stretch>
        </p:blipFill>
        <p:spPr>
          <a:xfrm>
            <a:off x="5557471" y="1060939"/>
            <a:ext cx="3414347" cy="915867"/>
          </a:xfrm>
          <a:prstGeom prst="rect">
            <a:avLst/>
          </a:prstGeom>
        </p:spPr>
      </p:pic>
    </p:spTree>
    <p:extLst>
      <p:ext uri="{BB962C8B-B14F-4D97-AF65-F5344CB8AC3E}">
        <p14:creationId xmlns:p14="http://schemas.microsoft.com/office/powerpoint/2010/main" val="2697147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C3B02-67A4-56D8-F85A-EB14CC164B2C}"/>
            </a:ext>
          </a:extLst>
        </p:cNvPr>
        <p:cNvGrpSpPr/>
        <p:nvPr/>
      </p:nvGrpSpPr>
      <p:grpSpPr>
        <a:xfrm>
          <a:off x="0" y="0"/>
          <a:ext cx="0" cy="0"/>
          <a:chOff x="0" y="0"/>
          <a:chExt cx="0" cy="0"/>
        </a:xfrm>
      </p:grpSpPr>
      <p:pic>
        <p:nvPicPr>
          <p:cNvPr id="4" name="Picture 3" descr="A diagram of a computer&#10;&#10;AI-generated content may be incorrect.">
            <a:extLst>
              <a:ext uri="{FF2B5EF4-FFF2-40B4-BE49-F238E27FC236}">
                <a16:creationId xmlns:a16="http://schemas.microsoft.com/office/drawing/2014/main" id="{A5972EFC-813A-8281-BB99-154D81286BCC}"/>
              </a:ext>
            </a:extLst>
          </p:cNvPr>
          <p:cNvPicPr>
            <a:picLocks noChangeAspect="1"/>
          </p:cNvPicPr>
          <p:nvPr/>
        </p:nvPicPr>
        <p:blipFill>
          <a:blip r:embed="rId3"/>
          <a:stretch>
            <a:fillRect/>
          </a:stretch>
        </p:blipFill>
        <p:spPr>
          <a:xfrm>
            <a:off x="5255289" y="19919"/>
            <a:ext cx="3396342" cy="4599283"/>
          </a:xfrm>
          <a:prstGeom prst="rect">
            <a:avLst/>
          </a:prstGeom>
        </p:spPr>
      </p:pic>
      <p:sp>
        <p:nvSpPr>
          <p:cNvPr id="2" name="Title 1">
            <a:extLst>
              <a:ext uri="{FF2B5EF4-FFF2-40B4-BE49-F238E27FC236}">
                <a16:creationId xmlns:a16="http://schemas.microsoft.com/office/drawing/2014/main" id="{06C3E5BB-2A23-045C-2C09-D81A324EF6BC}"/>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Shader Cores</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880611A1-EF2E-9B4D-24D2-E5ECBE6C6D96}"/>
              </a:ext>
            </a:extLst>
          </p:cNvPr>
          <p:cNvCxnSpPr>
            <a:cxnSpLocks/>
          </p:cNvCxnSpPr>
          <p:nvPr/>
        </p:nvCxnSpPr>
        <p:spPr bwMode="auto">
          <a:xfrm>
            <a:off x="210335" y="815115"/>
            <a:ext cx="475398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1217EC20-6B2E-5B05-C45B-1BCBEC83D139}"/>
              </a:ext>
            </a:extLst>
          </p:cNvPr>
          <p:cNvSpPr txBox="1">
            <a:spLocks/>
          </p:cNvSpPr>
          <p:nvPr/>
        </p:nvSpPr>
        <p:spPr>
          <a:xfrm>
            <a:off x="207480" y="964204"/>
            <a:ext cx="4967421" cy="3569542"/>
          </a:xfrm>
        </p:spPr>
        <p:txBody>
          <a:bodyPr vert="horz" lIns="68580" tIns="34290" rIns="68580" bIns="34290" rtlCol="0" anchor="t">
            <a:normAutofit fontScale="92500" lnSpcReduction="20000"/>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rPr>
              <a:t>5 stage pipeline</a:t>
            </a:r>
          </a:p>
          <a:p>
            <a:pPr lvl="1">
              <a:spcAft>
                <a:spcPts val="900"/>
              </a:spcAft>
              <a:buFont typeface="Courier New" charset="0"/>
              <a:buChar char="o"/>
            </a:pPr>
            <a:r>
              <a:rPr lang="en-US" sz="1600" kern="0">
                <a:latin typeface="Aptos"/>
                <a:ea typeface="Geneva"/>
              </a:rPr>
              <a:t>Core handles decode, execute, memory, writeback</a:t>
            </a:r>
            <a:endParaRPr lang="en-US" sz="1600" kern="0">
              <a:latin typeface="Aptos"/>
            </a:endParaRPr>
          </a:p>
          <a:p>
            <a:pPr>
              <a:spcAft>
                <a:spcPts val="900"/>
              </a:spcAft>
            </a:pPr>
            <a:r>
              <a:rPr lang="en-US" sz="1800" kern="0">
                <a:latin typeface="Aptos"/>
                <a:ea typeface="Geneva"/>
              </a:rPr>
              <a:t>Each core has a local </a:t>
            </a:r>
            <a:r>
              <a:rPr lang="en-US" sz="1800" kern="0" err="1">
                <a:latin typeface="Aptos"/>
                <a:ea typeface="Geneva"/>
              </a:rPr>
              <a:t>regfile</a:t>
            </a:r>
            <a:r>
              <a:rPr lang="en-US" sz="1800" kern="0">
                <a:latin typeface="Aptos"/>
                <a:ea typeface="Geneva"/>
              </a:rPr>
              <a:t> with a size of 16 words</a:t>
            </a:r>
          </a:p>
          <a:p>
            <a:pPr>
              <a:spcAft>
                <a:spcPts val="900"/>
              </a:spcAft>
            </a:pPr>
            <a:r>
              <a:rPr lang="en-US" sz="1800" kern="0">
                <a:latin typeface="Aptos"/>
                <a:ea typeface="Geneva"/>
              </a:rPr>
              <a:t>Predicate status handles instruction predication at the core level</a:t>
            </a:r>
          </a:p>
          <a:p>
            <a:pPr lvl="1">
              <a:spcAft>
                <a:spcPts val="900"/>
              </a:spcAft>
              <a:buFont typeface="Courier New" charset="0"/>
              <a:buChar char="o"/>
            </a:pPr>
            <a:r>
              <a:rPr lang="en-US" sz="1800" kern="0">
                <a:latin typeface="Aptos"/>
                <a:ea typeface="Geneva"/>
              </a:rPr>
              <a:t>3 predicate bits</a:t>
            </a:r>
          </a:p>
          <a:p>
            <a:pPr>
              <a:spcAft>
                <a:spcPts val="900"/>
              </a:spcAft>
            </a:pPr>
            <a:r>
              <a:rPr lang="en-US" sz="1800" kern="0">
                <a:latin typeface="Aptos"/>
                <a:ea typeface="Geneva"/>
              </a:rPr>
              <a:t>ALU supports add, sub, single cycle fixed point </a:t>
            </a:r>
            <a:r>
              <a:rPr lang="en-US" sz="1800" kern="0" err="1">
                <a:latin typeface="Aptos"/>
                <a:ea typeface="Geneva"/>
              </a:rPr>
              <a:t>mult</a:t>
            </a:r>
            <a:r>
              <a:rPr lang="en-US" sz="1800" kern="0">
                <a:latin typeface="Aptos"/>
                <a:ea typeface="Geneva"/>
              </a:rPr>
              <a:t>, shift, and bitwise operations</a:t>
            </a:r>
          </a:p>
          <a:p>
            <a:pPr lvl="1">
              <a:spcAft>
                <a:spcPts val="900"/>
              </a:spcAft>
              <a:buFont typeface="Courier New" charset="0"/>
              <a:buChar char="o"/>
            </a:pPr>
            <a:r>
              <a:rPr lang="en-US" sz="1600" kern="0">
                <a:latin typeface="Aptos"/>
                <a:ea typeface="Geneva"/>
              </a:rPr>
              <a:t>Software has a divide procedure</a:t>
            </a:r>
          </a:p>
          <a:p>
            <a:pPr>
              <a:spcAft>
                <a:spcPts val="900"/>
              </a:spcAft>
            </a:pPr>
            <a:endParaRPr lang="en-US" sz="1800" kern="0">
              <a:latin typeface="Aptos"/>
              <a:ea typeface="Geneva"/>
            </a:endParaRPr>
          </a:p>
          <a:p>
            <a:pPr>
              <a:spcAft>
                <a:spcPts val="900"/>
              </a:spcAft>
            </a:pPr>
            <a:endParaRPr lang="en-US" sz="1800" kern="0">
              <a:latin typeface="Aptos"/>
              <a:ea typeface="Geneva"/>
            </a:endParaRPr>
          </a:p>
          <a:p>
            <a:pPr>
              <a:spcAft>
                <a:spcPts val="900"/>
              </a:spcAft>
            </a:pPr>
            <a:endParaRPr lang="en-US" sz="1800" kern="0">
              <a:latin typeface="Aptos"/>
              <a:ea typeface="Geneva"/>
            </a:endParaRPr>
          </a:p>
        </p:txBody>
      </p:sp>
      <p:sp>
        <p:nvSpPr>
          <p:cNvPr id="3" name="Footer Placeholder 2">
            <a:extLst>
              <a:ext uri="{FF2B5EF4-FFF2-40B4-BE49-F238E27FC236}">
                <a16:creationId xmlns:a16="http://schemas.microsoft.com/office/drawing/2014/main" id="{95250728-52AC-E35C-FC73-91C528CF1DC1}"/>
              </a:ext>
            </a:extLst>
          </p:cNvPr>
          <p:cNvSpPr>
            <a:spLocks noGrp="1"/>
          </p:cNvSpPr>
          <p:nvPr>
            <p:ph type="ftr" sz="quarter" idx="10"/>
          </p:nvPr>
        </p:nvSpPr>
        <p:spPr/>
        <p:txBody>
          <a:bodyPr/>
          <a:lstStyle/>
          <a:p>
            <a:r>
              <a:rPr lang="en-US">
                <a:latin typeface="Aptos"/>
              </a:rPr>
              <a:t>Section: 5.3.2 Core Design</a:t>
            </a:r>
          </a:p>
          <a:p>
            <a:r>
              <a:rPr lang="en-US">
                <a:latin typeface="Aptos"/>
              </a:rPr>
              <a:t>Page Number: 38</a:t>
            </a:r>
          </a:p>
        </p:txBody>
      </p:sp>
    </p:spTree>
    <p:extLst>
      <p:ext uri="{BB962C8B-B14F-4D97-AF65-F5344CB8AC3E}">
        <p14:creationId xmlns:p14="http://schemas.microsoft.com/office/powerpoint/2010/main" val="3665016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1BE9F-7453-01FF-4EEA-3E2EC281132C}"/>
            </a:ext>
          </a:extLst>
        </p:cNvPr>
        <p:cNvGrpSpPr/>
        <p:nvPr/>
      </p:nvGrpSpPr>
      <p:grpSpPr>
        <a:xfrm>
          <a:off x="0" y="0"/>
          <a:ext cx="0" cy="0"/>
          <a:chOff x="0" y="0"/>
          <a:chExt cx="0" cy="0"/>
        </a:xfrm>
      </p:grpSpPr>
      <p:sp>
        <p:nvSpPr>
          <p:cNvPr id="3" name="Footer Placeholder 2">
            <a:extLst>
              <a:ext uri="{FF2B5EF4-FFF2-40B4-BE49-F238E27FC236}">
                <a16:creationId xmlns:a16="http://schemas.microsoft.com/office/drawing/2014/main" id="{D6899964-4A10-98B0-58E3-606CCD778B52}"/>
              </a:ext>
            </a:extLst>
          </p:cNvPr>
          <p:cNvSpPr>
            <a:spLocks noGrp="1"/>
          </p:cNvSpPr>
          <p:nvPr>
            <p:ph type="ftr" sz="quarter" idx="10"/>
          </p:nvPr>
        </p:nvSpPr>
        <p:spPr/>
        <p:txBody>
          <a:bodyPr/>
          <a:lstStyle/>
          <a:p>
            <a:r>
              <a:rPr lang="en-US">
                <a:latin typeface="Aptos"/>
              </a:rPr>
              <a:t>Section: 5.11 Caches</a:t>
            </a:r>
          </a:p>
          <a:p>
            <a:r>
              <a:rPr lang="en-US">
                <a:latin typeface="Aptos"/>
              </a:rPr>
              <a:t>Page Number: 77</a:t>
            </a:r>
          </a:p>
        </p:txBody>
      </p:sp>
      <p:pic>
        <p:nvPicPr>
          <p:cNvPr id="4" name="Picture 3" descr="A diagram of a computer hardware system&#10;&#10;AI-generated content may be incorrect.">
            <a:extLst>
              <a:ext uri="{FF2B5EF4-FFF2-40B4-BE49-F238E27FC236}">
                <a16:creationId xmlns:a16="http://schemas.microsoft.com/office/drawing/2014/main" id="{080543FD-C8EB-7BD9-C0AD-2E0BAFC10A1F}"/>
              </a:ext>
            </a:extLst>
          </p:cNvPr>
          <p:cNvPicPr>
            <a:picLocks noChangeAspect="1"/>
          </p:cNvPicPr>
          <p:nvPr/>
        </p:nvPicPr>
        <p:blipFill>
          <a:blip r:embed="rId3"/>
          <a:stretch>
            <a:fillRect/>
          </a:stretch>
        </p:blipFill>
        <p:spPr>
          <a:xfrm>
            <a:off x="3545530" y="658207"/>
            <a:ext cx="5597237" cy="3900502"/>
          </a:xfrm>
          <a:prstGeom prst="rect">
            <a:avLst/>
          </a:prstGeom>
        </p:spPr>
      </p:pic>
      <p:cxnSp>
        <p:nvCxnSpPr>
          <p:cNvPr id="5" name="Straight Connector 4">
            <a:extLst>
              <a:ext uri="{FF2B5EF4-FFF2-40B4-BE49-F238E27FC236}">
                <a16:creationId xmlns:a16="http://schemas.microsoft.com/office/drawing/2014/main" id="{5004FF1E-9ECB-3D3E-6F6E-B80D7A923E8C}"/>
              </a:ext>
            </a:extLst>
          </p:cNvPr>
          <p:cNvCxnSpPr/>
          <p:nvPr/>
        </p:nvCxnSpPr>
        <p:spPr bwMode="auto">
          <a:xfrm>
            <a:off x="171009" y="66179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2" name="Title 1">
            <a:extLst>
              <a:ext uri="{FF2B5EF4-FFF2-40B4-BE49-F238E27FC236}">
                <a16:creationId xmlns:a16="http://schemas.microsoft.com/office/drawing/2014/main" id="{7D8C5AF9-EE07-91DB-1477-FAE61615D033}"/>
              </a:ext>
            </a:extLst>
          </p:cNvPr>
          <p:cNvSpPr>
            <a:spLocks noGrp="1"/>
          </p:cNvSpPr>
          <p:nvPr>
            <p:ph type="title"/>
          </p:nvPr>
        </p:nvSpPr>
        <p:spPr>
          <a:xfrm>
            <a:off x="210335" y="99820"/>
            <a:ext cx="7886700" cy="994172"/>
          </a:xfrm>
        </p:spPr>
        <p:txBody>
          <a:bodyPr lIns="91440" tIns="45720" rIns="91440" bIns="45720" anchor="t"/>
          <a:lstStyle/>
          <a:p>
            <a:r>
              <a:rPr lang="en-US" sz="3600">
                <a:latin typeface="Aptos"/>
                <a:cs typeface="Times New Roman"/>
              </a:rPr>
              <a:t>Design – Memory Hierarchy</a:t>
            </a:r>
            <a:endParaRPr lang="en-US" sz="3600">
              <a:latin typeface="Aptos" panose="020B0004020202020204" pitchFamily="34" charset="0"/>
            </a:endParaRPr>
          </a:p>
        </p:txBody>
      </p:sp>
      <p:sp>
        <p:nvSpPr>
          <p:cNvPr id="12" name="Content Placeholder 2">
            <a:extLst>
              <a:ext uri="{FF2B5EF4-FFF2-40B4-BE49-F238E27FC236}">
                <a16:creationId xmlns:a16="http://schemas.microsoft.com/office/drawing/2014/main" id="{2A1AD19A-5BAE-991B-CDBA-C0BDFCFD1408}"/>
              </a:ext>
            </a:extLst>
          </p:cNvPr>
          <p:cNvSpPr txBox="1">
            <a:spLocks/>
          </p:cNvSpPr>
          <p:nvPr/>
        </p:nvSpPr>
        <p:spPr>
          <a:xfrm>
            <a:off x="1" y="801000"/>
            <a:ext cx="3723684" cy="3869097"/>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marL="0" indent="0">
              <a:spcAft>
                <a:spcPts val="900"/>
              </a:spcAft>
              <a:buNone/>
            </a:pPr>
            <a:r>
              <a:rPr lang="en-US" sz="1700" kern="0">
                <a:latin typeface="Aptos"/>
                <a:ea typeface="Geneva"/>
              </a:rPr>
              <a:t>   A shared L1 data cache for all cores</a:t>
            </a:r>
          </a:p>
          <a:p>
            <a:pPr lvl="1">
              <a:spcAft>
                <a:spcPts val="900"/>
              </a:spcAft>
            </a:pPr>
            <a:r>
              <a:rPr lang="en-US" sz="1700" kern="0">
                <a:latin typeface="Aptos"/>
                <a:ea typeface="Geneva"/>
              </a:rPr>
              <a:t>High spatial locality of indices and pixels.</a:t>
            </a:r>
          </a:p>
          <a:p>
            <a:pPr lvl="1">
              <a:spcAft>
                <a:spcPts val="900"/>
              </a:spcAft>
            </a:pPr>
            <a:r>
              <a:rPr lang="en-US" sz="1700" kern="0">
                <a:latin typeface="Aptos"/>
                <a:ea typeface="Geneva"/>
              </a:rPr>
              <a:t>Moderate temporal and spatial locality of vertices</a:t>
            </a:r>
          </a:p>
          <a:p>
            <a:pPr lvl="1">
              <a:spcAft>
                <a:spcPts val="900"/>
              </a:spcAft>
            </a:pPr>
            <a:r>
              <a:rPr lang="en-US" sz="1700" kern="0">
                <a:latin typeface="Aptos"/>
                <a:ea typeface="Geneva"/>
              </a:rPr>
              <a:t>~90% Hit Rate for pixel writes to frame-buffer</a:t>
            </a:r>
          </a:p>
          <a:p>
            <a:pPr lvl="2">
              <a:spcAft>
                <a:spcPts val="900"/>
              </a:spcAft>
              <a:buFont typeface="Courier New" panose="02070309020205020404" pitchFamily="49" charset="0"/>
              <a:buChar char="o"/>
            </a:pPr>
            <a:r>
              <a:rPr lang="en-US" sz="1300" kern="0">
                <a:latin typeface="Aptos"/>
                <a:ea typeface="Geneva"/>
              </a:rPr>
              <a:t>*3 cores, cube model</a:t>
            </a:r>
          </a:p>
          <a:p>
            <a:pPr lvl="1">
              <a:spcAft>
                <a:spcPts val="900"/>
              </a:spcAft>
            </a:pPr>
            <a:r>
              <a:rPr lang="en-US" sz="1700" kern="0">
                <a:latin typeface="Aptos"/>
                <a:ea typeface="Geneva"/>
              </a:rPr>
              <a:t>~15% increase in FPS</a:t>
            </a:r>
          </a:p>
          <a:p>
            <a:pPr lvl="2">
              <a:spcAft>
                <a:spcPts val="900"/>
              </a:spcAft>
              <a:buFont typeface="Courier New" panose="02070309020205020404" pitchFamily="49" charset="0"/>
              <a:buChar char="o"/>
            </a:pPr>
            <a:r>
              <a:rPr lang="en-US" sz="1300" kern="0">
                <a:latin typeface="Aptos"/>
                <a:ea typeface="Geneva"/>
              </a:rPr>
              <a:t>*3 cores, shaded cow model</a:t>
            </a:r>
          </a:p>
        </p:txBody>
      </p:sp>
    </p:spTree>
    <p:extLst>
      <p:ext uri="{BB962C8B-B14F-4D97-AF65-F5344CB8AC3E}">
        <p14:creationId xmlns:p14="http://schemas.microsoft.com/office/powerpoint/2010/main" val="3169042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C7EEB-5E2E-7BA5-99F4-E9F29F02C6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97FC26-D0EF-D277-9097-496EB27E5DE8}"/>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Core Controller</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A270A60E-D716-0C3B-0EEA-28962F899D2A}"/>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pic>
        <p:nvPicPr>
          <p:cNvPr id="4" name="Picture 3" descr="A diagram of a computer program&#10;&#10;AI-generated content may be incorrect.">
            <a:extLst>
              <a:ext uri="{FF2B5EF4-FFF2-40B4-BE49-F238E27FC236}">
                <a16:creationId xmlns:a16="http://schemas.microsoft.com/office/drawing/2014/main" id="{17BEC7D3-C721-233D-F599-E6AB2630F3D4}"/>
              </a:ext>
            </a:extLst>
          </p:cNvPr>
          <p:cNvPicPr>
            <a:picLocks noChangeAspect="1"/>
          </p:cNvPicPr>
          <p:nvPr/>
        </p:nvPicPr>
        <p:blipFill>
          <a:blip r:embed="rId3"/>
          <a:stretch>
            <a:fillRect/>
          </a:stretch>
        </p:blipFill>
        <p:spPr>
          <a:xfrm>
            <a:off x="3951296" y="1135465"/>
            <a:ext cx="5140218" cy="2655956"/>
          </a:xfrm>
          <a:prstGeom prst="rect">
            <a:avLst/>
          </a:prstGeom>
        </p:spPr>
      </p:pic>
      <p:sp>
        <p:nvSpPr>
          <p:cNvPr id="12" name="Content Placeholder 2">
            <a:extLst>
              <a:ext uri="{FF2B5EF4-FFF2-40B4-BE49-F238E27FC236}">
                <a16:creationId xmlns:a16="http://schemas.microsoft.com/office/drawing/2014/main" id="{0677A7D6-5164-C604-7413-F5E717B90794}"/>
              </a:ext>
            </a:extLst>
          </p:cNvPr>
          <p:cNvSpPr txBox="1">
            <a:spLocks/>
          </p:cNvSpPr>
          <p:nvPr/>
        </p:nvSpPr>
        <p:spPr>
          <a:xfrm>
            <a:off x="207481" y="964204"/>
            <a:ext cx="3886325" cy="3569542"/>
          </a:xfrm>
        </p:spPr>
        <p:txBody>
          <a:bodyPr vert="horz" lIns="68580" tIns="34290" rIns="68580" bIns="34290" rtlCol="0" anchor="t">
            <a:normAutofit fontScale="92500"/>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Fetches instructions and handles the PC</a:t>
            </a:r>
          </a:p>
          <a:p>
            <a:pPr lvl="1">
              <a:spcAft>
                <a:spcPts val="900"/>
              </a:spcAft>
              <a:buFont typeface="Courier New" charset="0"/>
              <a:buChar char="o"/>
            </a:pPr>
            <a:r>
              <a:rPr lang="en-US" sz="1600" kern="0">
                <a:latin typeface="Aptos"/>
                <a:ea typeface="Geneva"/>
              </a:rPr>
              <a:t>Contains the IMEM, call stack, and jump logic</a:t>
            </a:r>
          </a:p>
          <a:p>
            <a:pPr>
              <a:spcAft>
                <a:spcPts val="900"/>
              </a:spcAft>
            </a:pPr>
            <a:r>
              <a:rPr lang="en-US" sz="1800" kern="0">
                <a:latin typeface="Aptos"/>
                <a:ea typeface="Geneva"/>
              </a:rPr>
              <a:t>Contains the global register file</a:t>
            </a:r>
          </a:p>
          <a:p>
            <a:pPr>
              <a:spcAft>
                <a:spcPts val="900"/>
              </a:spcAft>
            </a:pPr>
            <a:r>
              <a:rPr lang="en-US" sz="1800" kern="0">
                <a:latin typeface="Aptos"/>
                <a:ea typeface="Geneva"/>
              </a:rPr>
              <a:t>Dispatches jobs to the shader cores</a:t>
            </a:r>
          </a:p>
          <a:p>
            <a:pPr>
              <a:spcAft>
                <a:spcPts val="900"/>
              </a:spcAft>
            </a:pPr>
            <a:r>
              <a:rPr lang="en-US" sz="1800" kern="0">
                <a:latin typeface="Aptos"/>
                <a:ea typeface="Geneva"/>
              </a:rPr>
              <a:t>Interfaces between the management core and shader cores</a:t>
            </a:r>
          </a:p>
          <a:p>
            <a:pPr>
              <a:spcAft>
                <a:spcPts val="900"/>
              </a:spcAft>
            </a:pPr>
            <a:r>
              <a:rPr lang="en-US" sz="1800" kern="0">
                <a:latin typeface="Aptos"/>
                <a:ea typeface="Geneva"/>
              </a:rPr>
              <a:t>Handles switching between vertex and fragment shading, deadlocks</a:t>
            </a:r>
          </a:p>
          <a:p>
            <a:pPr>
              <a:spcAft>
                <a:spcPts val="900"/>
              </a:spcAft>
            </a:pPr>
            <a:endParaRPr lang="en-US" sz="1800" kern="0">
              <a:latin typeface="Aptos"/>
              <a:ea typeface="Geneva"/>
            </a:endParaRPr>
          </a:p>
        </p:txBody>
      </p:sp>
      <p:sp>
        <p:nvSpPr>
          <p:cNvPr id="3" name="Footer Placeholder 2">
            <a:extLst>
              <a:ext uri="{FF2B5EF4-FFF2-40B4-BE49-F238E27FC236}">
                <a16:creationId xmlns:a16="http://schemas.microsoft.com/office/drawing/2014/main" id="{780F1C56-42D7-B677-FCC6-10678379C933}"/>
              </a:ext>
            </a:extLst>
          </p:cNvPr>
          <p:cNvSpPr>
            <a:spLocks noGrp="1"/>
          </p:cNvSpPr>
          <p:nvPr>
            <p:ph type="ftr" sz="quarter" idx="10"/>
          </p:nvPr>
        </p:nvSpPr>
        <p:spPr/>
        <p:txBody>
          <a:bodyPr/>
          <a:lstStyle/>
          <a:p>
            <a:r>
              <a:rPr lang="en-US">
                <a:latin typeface="Aptos"/>
              </a:rPr>
              <a:t>Section: 5.4 Core Controller</a:t>
            </a:r>
          </a:p>
          <a:p>
            <a:r>
              <a:rPr lang="en-US">
                <a:latin typeface="Aptos"/>
              </a:rPr>
              <a:t>Page Number: 67</a:t>
            </a:r>
          </a:p>
        </p:txBody>
      </p:sp>
    </p:spTree>
    <p:extLst>
      <p:ext uri="{BB962C8B-B14F-4D97-AF65-F5344CB8AC3E}">
        <p14:creationId xmlns:p14="http://schemas.microsoft.com/office/powerpoint/2010/main" val="481863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EB117-AC7C-34BE-9435-8C60A1090E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8580BD-306B-88FC-577B-E45C78D70A40}"/>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Rasterizer</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655F6AC3-23F9-CC72-B599-F7C486C94563}"/>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40344EB3-762E-000E-FECD-5BB80F402ED6}"/>
              </a:ext>
            </a:extLst>
          </p:cNvPr>
          <p:cNvSpPr txBox="1">
            <a:spLocks/>
          </p:cNvSpPr>
          <p:nvPr/>
        </p:nvSpPr>
        <p:spPr>
          <a:xfrm>
            <a:off x="207480" y="964204"/>
            <a:ext cx="5685189"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700" kern="0">
                <a:latin typeface="Aptos"/>
              </a:rPr>
              <a:t>Translates sets of 3 vertices to the collection of pixels that would fill the triangle</a:t>
            </a:r>
          </a:p>
          <a:p>
            <a:pPr>
              <a:spcAft>
                <a:spcPts val="900"/>
              </a:spcAft>
            </a:pPr>
            <a:r>
              <a:rPr lang="en-US" sz="1700" kern="0">
                <a:latin typeface="Aptos"/>
                <a:ea typeface="Geneva"/>
              </a:rPr>
              <a:t>Handles triangles at different distances using a depth buffer</a:t>
            </a:r>
          </a:p>
          <a:p>
            <a:pPr>
              <a:spcAft>
                <a:spcPts val="900"/>
              </a:spcAft>
            </a:pPr>
            <a:endParaRPr lang="en-US" sz="1800" kern="0">
              <a:latin typeface="Aptos"/>
              <a:ea typeface="Geneva"/>
            </a:endParaRPr>
          </a:p>
          <a:p>
            <a:pPr>
              <a:spcAft>
                <a:spcPts val="900"/>
              </a:spcAft>
            </a:pPr>
            <a:endParaRPr lang="en-US" sz="1800" kern="0">
              <a:latin typeface="Aptos"/>
            </a:endParaRPr>
          </a:p>
        </p:txBody>
      </p:sp>
      <p:pic>
        <p:nvPicPr>
          <p:cNvPr id="3" name="Picture 2">
            <a:extLst>
              <a:ext uri="{FF2B5EF4-FFF2-40B4-BE49-F238E27FC236}">
                <a16:creationId xmlns:a16="http://schemas.microsoft.com/office/drawing/2014/main" id="{BD68A706-D409-74F6-B228-EADC16146AD4}"/>
              </a:ext>
            </a:extLst>
          </p:cNvPr>
          <p:cNvPicPr>
            <a:picLocks noChangeAspect="1"/>
          </p:cNvPicPr>
          <p:nvPr/>
        </p:nvPicPr>
        <p:blipFill>
          <a:blip r:embed="rId3"/>
          <a:stretch>
            <a:fillRect/>
          </a:stretch>
        </p:blipFill>
        <p:spPr>
          <a:xfrm>
            <a:off x="4948" y="2349088"/>
            <a:ext cx="3048000" cy="2286000"/>
          </a:xfrm>
          <a:prstGeom prst="rect">
            <a:avLst/>
          </a:prstGeom>
        </p:spPr>
      </p:pic>
      <p:pic>
        <p:nvPicPr>
          <p:cNvPr id="4" name="Picture 3" descr="A black and grey triangle pattern&#10;&#10;AI-generated content may be incorrect.">
            <a:extLst>
              <a:ext uri="{FF2B5EF4-FFF2-40B4-BE49-F238E27FC236}">
                <a16:creationId xmlns:a16="http://schemas.microsoft.com/office/drawing/2014/main" id="{71B942FF-9234-368D-38B9-5D1D9644CF83}"/>
              </a:ext>
            </a:extLst>
          </p:cNvPr>
          <p:cNvPicPr>
            <a:picLocks noChangeAspect="1"/>
          </p:cNvPicPr>
          <p:nvPr/>
        </p:nvPicPr>
        <p:blipFill>
          <a:blip r:embed="rId4"/>
          <a:stretch>
            <a:fillRect/>
          </a:stretch>
        </p:blipFill>
        <p:spPr>
          <a:xfrm>
            <a:off x="3054804" y="2346613"/>
            <a:ext cx="3048000" cy="2286000"/>
          </a:xfrm>
          <a:prstGeom prst="rect">
            <a:avLst/>
          </a:prstGeom>
        </p:spPr>
      </p:pic>
      <p:sp>
        <p:nvSpPr>
          <p:cNvPr id="6" name="TextBox 5">
            <a:extLst>
              <a:ext uri="{FF2B5EF4-FFF2-40B4-BE49-F238E27FC236}">
                <a16:creationId xmlns:a16="http://schemas.microsoft.com/office/drawing/2014/main" id="{763944BC-A9D1-2569-D3B4-72A812A26470}"/>
              </a:ext>
            </a:extLst>
          </p:cNvPr>
          <p:cNvSpPr txBox="1"/>
          <p:nvPr/>
        </p:nvSpPr>
        <p:spPr>
          <a:xfrm>
            <a:off x="0" y="2345376"/>
            <a:ext cx="30356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ptos"/>
                <a:cs typeface="Times"/>
              </a:rPr>
              <a:t>Pixel Buffer</a:t>
            </a:r>
          </a:p>
        </p:txBody>
      </p:sp>
      <p:sp>
        <p:nvSpPr>
          <p:cNvPr id="7" name="TextBox 6">
            <a:extLst>
              <a:ext uri="{FF2B5EF4-FFF2-40B4-BE49-F238E27FC236}">
                <a16:creationId xmlns:a16="http://schemas.microsoft.com/office/drawing/2014/main" id="{8FFD2942-AE88-FA58-2354-33D908D1BEF9}"/>
              </a:ext>
            </a:extLst>
          </p:cNvPr>
          <p:cNvSpPr txBox="1"/>
          <p:nvPr/>
        </p:nvSpPr>
        <p:spPr>
          <a:xfrm>
            <a:off x="3068411" y="2352179"/>
            <a:ext cx="30356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ptos"/>
                <a:cs typeface="Times"/>
              </a:rPr>
              <a:t>Depth Buffer</a:t>
            </a:r>
          </a:p>
        </p:txBody>
      </p:sp>
      <p:sp>
        <p:nvSpPr>
          <p:cNvPr id="8" name="Footer Placeholder 7">
            <a:extLst>
              <a:ext uri="{FF2B5EF4-FFF2-40B4-BE49-F238E27FC236}">
                <a16:creationId xmlns:a16="http://schemas.microsoft.com/office/drawing/2014/main" id="{D96435E6-0CFD-5F22-520A-C6EDA0DEB3B6}"/>
              </a:ext>
            </a:extLst>
          </p:cNvPr>
          <p:cNvSpPr>
            <a:spLocks noGrp="1"/>
          </p:cNvSpPr>
          <p:nvPr>
            <p:ph type="ftr" sz="quarter" idx="10"/>
          </p:nvPr>
        </p:nvSpPr>
        <p:spPr>
          <a:xfrm>
            <a:off x="3028950" y="4767263"/>
            <a:ext cx="3086100" cy="274637"/>
          </a:xfrm>
        </p:spPr>
        <p:txBody>
          <a:bodyPr/>
          <a:lstStyle/>
          <a:p>
            <a:r>
              <a:rPr lang="en-US">
                <a:latin typeface="Aptos"/>
              </a:rPr>
              <a:t>Section: 5.6 Rasterization</a:t>
            </a:r>
          </a:p>
          <a:p>
            <a:r>
              <a:rPr lang="en-US">
                <a:latin typeface="Aptos"/>
              </a:rPr>
              <a:t>Page Number: 69</a:t>
            </a:r>
          </a:p>
        </p:txBody>
      </p:sp>
      <p:pic>
        <p:nvPicPr>
          <p:cNvPr id="9" name="Picture 8" descr="A diagram of a computer&#10;&#10;AI-generated content may be incorrect.">
            <a:extLst>
              <a:ext uri="{FF2B5EF4-FFF2-40B4-BE49-F238E27FC236}">
                <a16:creationId xmlns:a16="http://schemas.microsoft.com/office/drawing/2014/main" id="{35C0D06C-923C-6741-B648-8F15177E4838}"/>
              </a:ext>
            </a:extLst>
          </p:cNvPr>
          <p:cNvPicPr>
            <a:picLocks noChangeAspect="1"/>
          </p:cNvPicPr>
          <p:nvPr/>
        </p:nvPicPr>
        <p:blipFill>
          <a:blip r:embed="rId5"/>
          <a:stretch>
            <a:fillRect/>
          </a:stretch>
        </p:blipFill>
        <p:spPr>
          <a:xfrm>
            <a:off x="6092882" y="679330"/>
            <a:ext cx="3050641" cy="3795623"/>
          </a:xfrm>
          <a:prstGeom prst="rect">
            <a:avLst/>
          </a:prstGeom>
        </p:spPr>
      </p:pic>
    </p:spTree>
    <p:extLst>
      <p:ext uri="{BB962C8B-B14F-4D97-AF65-F5344CB8AC3E}">
        <p14:creationId xmlns:p14="http://schemas.microsoft.com/office/powerpoint/2010/main" val="304964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2F131-81ED-7CC6-1D63-A921F29A91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6752B1-BDC0-3E2B-8E29-08F9F4D354FD}"/>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VGA</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F40D6277-5DF2-346A-A528-104E46EBC12A}"/>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3" name="Footer Placeholder 2">
            <a:extLst>
              <a:ext uri="{FF2B5EF4-FFF2-40B4-BE49-F238E27FC236}">
                <a16:creationId xmlns:a16="http://schemas.microsoft.com/office/drawing/2014/main" id="{BBACF0C1-C4DB-6C2A-970C-52E3E86449C4}"/>
              </a:ext>
            </a:extLst>
          </p:cNvPr>
          <p:cNvSpPr>
            <a:spLocks noGrp="1"/>
          </p:cNvSpPr>
          <p:nvPr>
            <p:ph type="ftr" sz="quarter" idx="10"/>
          </p:nvPr>
        </p:nvSpPr>
        <p:spPr/>
        <p:txBody>
          <a:bodyPr/>
          <a:lstStyle/>
          <a:p>
            <a:r>
              <a:rPr lang="en-US">
                <a:latin typeface="Aptos"/>
              </a:rPr>
              <a:t>Section: 5.13 VGA Output</a:t>
            </a:r>
          </a:p>
          <a:p>
            <a:r>
              <a:rPr lang="en-US">
                <a:latin typeface="Aptos"/>
              </a:rPr>
              <a:t>Page Number: 81</a:t>
            </a:r>
          </a:p>
        </p:txBody>
      </p:sp>
      <p:pic>
        <p:nvPicPr>
          <p:cNvPr id="4" name="Picture 3" descr="A diagram of a device&#10;&#10;AI-generated content may be incorrect.">
            <a:extLst>
              <a:ext uri="{FF2B5EF4-FFF2-40B4-BE49-F238E27FC236}">
                <a16:creationId xmlns:a16="http://schemas.microsoft.com/office/drawing/2014/main" id="{13D18CC4-9A89-19D9-2601-1CBB3A8839B5}"/>
              </a:ext>
            </a:extLst>
          </p:cNvPr>
          <p:cNvPicPr>
            <a:picLocks noChangeAspect="1"/>
          </p:cNvPicPr>
          <p:nvPr/>
        </p:nvPicPr>
        <p:blipFill>
          <a:blip r:embed="rId3"/>
          <a:srcRect r="1475" b="-366"/>
          <a:stretch>
            <a:fillRect/>
          </a:stretch>
        </p:blipFill>
        <p:spPr>
          <a:xfrm>
            <a:off x="4953200" y="1429295"/>
            <a:ext cx="4108806" cy="1876603"/>
          </a:xfrm>
          <a:prstGeom prst="rect">
            <a:avLst/>
          </a:prstGeom>
        </p:spPr>
      </p:pic>
      <p:sp>
        <p:nvSpPr>
          <p:cNvPr id="12" name="Content Placeholder 2">
            <a:extLst>
              <a:ext uri="{FF2B5EF4-FFF2-40B4-BE49-F238E27FC236}">
                <a16:creationId xmlns:a16="http://schemas.microsoft.com/office/drawing/2014/main" id="{F60AC851-A1FE-5B9A-68B9-FDED3ECB9928}"/>
              </a:ext>
            </a:extLst>
          </p:cNvPr>
          <p:cNvSpPr txBox="1">
            <a:spLocks/>
          </p:cNvSpPr>
          <p:nvPr/>
        </p:nvSpPr>
        <p:spPr>
          <a:xfrm>
            <a:off x="207480" y="964204"/>
            <a:ext cx="5685189"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Generates VGA HSYNC and VSYNC signals</a:t>
            </a:r>
          </a:p>
          <a:p>
            <a:pPr>
              <a:spcAft>
                <a:spcPts val="900"/>
              </a:spcAft>
            </a:pPr>
            <a:r>
              <a:rPr lang="en-US" sz="1800" kern="0">
                <a:latin typeface="Aptos"/>
                <a:ea typeface="Geneva"/>
              </a:rPr>
              <a:t>Outputs color data</a:t>
            </a:r>
          </a:p>
          <a:p>
            <a:pPr>
              <a:spcAft>
                <a:spcPts val="900"/>
              </a:spcAft>
            </a:pPr>
            <a:r>
              <a:rPr lang="en-US" sz="1800" kern="0">
                <a:latin typeface="Aptos"/>
                <a:ea typeface="Geneva"/>
              </a:rPr>
              <a:t>Outputs only 640 x 480 @ 60Hz (standard</a:t>
            </a:r>
            <a:br>
              <a:rPr lang="en-US" sz="1800" kern="0">
                <a:latin typeface="Aptos"/>
                <a:ea typeface="Geneva"/>
              </a:rPr>
            </a:br>
            <a:r>
              <a:rPr lang="en-US" sz="1800" kern="0">
                <a:latin typeface="Aptos"/>
                <a:ea typeface="Geneva"/>
              </a:rPr>
              <a:t>VGA timings)</a:t>
            </a:r>
          </a:p>
          <a:p>
            <a:pPr lvl="1">
              <a:spcAft>
                <a:spcPts val="900"/>
              </a:spcAft>
              <a:buFont typeface="Courier New" charset="0"/>
              <a:buChar char="o"/>
            </a:pPr>
            <a:r>
              <a:rPr lang="en-US" sz="1600" kern="0">
                <a:latin typeface="Aptos"/>
                <a:ea typeface="Geneva"/>
              </a:rPr>
              <a:t>Supports subsampling down to 320 x 240,</a:t>
            </a:r>
            <a:br>
              <a:rPr lang="en-US" sz="1600" kern="0">
                <a:latin typeface="Aptos"/>
                <a:ea typeface="Geneva"/>
              </a:rPr>
            </a:br>
            <a:r>
              <a:rPr lang="en-US" sz="1600" kern="0">
                <a:latin typeface="Aptos"/>
                <a:ea typeface="Geneva"/>
              </a:rPr>
              <a:t>160 x 120, or 80 x 60</a:t>
            </a:r>
            <a:endParaRPr lang="en-US"/>
          </a:p>
          <a:p>
            <a:pPr>
              <a:spcAft>
                <a:spcPts val="900"/>
              </a:spcAft>
            </a:pPr>
            <a:r>
              <a:rPr lang="en-US" sz="1800" kern="0">
                <a:latin typeface="Aptos"/>
                <a:ea typeface="Geneva"/>
              </a:rPr>
              <a:t>Interfaces with analog DAC</a:t>
            </a:r>
          </a:p>
          <a:p>
            <a:pPr marL="0" indent="0">
              <a:spcAft>
                <a:spcPts val="900"/>
              </a:spcAft>
              <a:buNone/>
            </a:pPr>
            <a:endParaRPr lang="en-US" sz="1800" kern="0">
              <a:latin typeface="Aptos"/>
              <a:ea typeface="Geneva"/>
            </a:endParaRPr>
          </a:p>
          <a:p>
            <a:pPr>
              <a:spcAft>
                <a:spcPts val="900"/>
              </a:spcAft>
            </a:pPr>
            <a:endParaRPr lang="en-US" sz="1800" kern="0">
              <a:latin typeface="Aptos"/>
              <a:ea typeface="Geneva"/>
            </a:endParaRPr>
          </a:p>
          <a:p>
            <a:pPr>
              <a:spcAft>
                <a:spcPts val="900"/>
              </a:spcAft>
            </a:pPr>
            <a:endParaRPr lang="en-US" sz="1800" kern="0">
              <a:latin typeface="Aptos"/>
              <a:ea typeface="Geneva"/>
            </a:endParaRPr>
          </a:p>
        </p:txBody>
      </p:sp>
      <p:sp>
        <p:nvSpPr>
          <p:cNvPr id="7" name="TextBox 6">
            <a:extLst>
              <a:ext uri="{FF2B5EF4-FFF2-40B4-BE49-F238E27FC236}">
                <a16:creationId xmlns:a16="http://schemas.microsoft.com/office/drawing/2014/main" id="{F5C95680-D04D-5DEA-5414-548D46FE8621}"/>
              </a:ext>
            </a:extLst>
          </p:cNvPr>
          <p:cNvSpPr txBox="1"/>
          <p:nvPr/>
        </p:nvSpPr>
        <p:spPr>
          <a:xfrm>
            <a:off x="5286535" y="3876162"/>
            <a:ext cx="344885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chemeClr val="bg2">
                    <a:lumMod val="76000"/>
                  </a:schemeClr>
                </a:solidFill>
                <a:latin typeface="Aptos"/>
                <a:cs typeface="Times"/>
              </a:rPr>
              <a:t>VGA Block Diagram</a:t>
            </a:r>
            <a:endParaRPr lang="en-US">
              <a:solidFill>
                <a:schemeClr val="bg2">
                  <a:lumMod val="76000"/>
                </a:schemeClr>
              </a:solidFill>
            </a:endParaRPr>
          </a:p>
        </p:txBody>
      </p:sp>
    </p:spTree>
    <p:extLst>
      <p:ext uri="{BB962C8B-B14F-4D97-AF65-F5344CB8AC3E}">
        <p14:creationId xmlns:p14="http://schemas.microsoft.com/office/powerpoint/2010/main" val="1068357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03E3ED-13E9-BDA3-543B-56CE5AD58E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459062-74AD-F2DE-C050-14D6BBE322D8}"/>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PCB</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1CA2FEF7-31D3-1FBB-9A5E-239ADCF62E04}"/>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72D89A53-FA31-8A69-4E9D-92D7A8517F22}"/>
              </a:ext>
            </a:extLst>
          </p:cNvPr>
          <p:cNvSpPr txBox="1">
            <a:spLocks/>
          </p:cNvSpPr>
          <p:nvPr/>
        </p:nvSpPr>
        <p:spPr>
          <a:xfrm>
            <a:off x="207480" y="964204"/>
            <a:ext cx="5685189" cy="3569542"/>
          </a:xfrm>
        </p:spPr>
        <p:txBody>
          <a:bodyPr vert="horz" lIns="68580" tIns="34290" rIns="68580" bIns="34290" rtlCol="0" anchor="t">
            <a:normAutofit fontScale="92500" lnSpcReduction="10000"/>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Contains the memory chips, VGA DAC, and connectors</a:t>
            </a:r>
          </a:p>
          <a:p>
            <a:pPr>
              <a:spcAft>
                <a:spcPts val="900"/>
              </a:spcAft>
            </a:pPr>
            <a:r>
              <a:rPr lang="en-US" sz="1800" kern="0" err="1">
                <a:latin typeface="Aptos"/>
                <a:ea typeface="Geneva"/>
              </a:rPr>
              <a:t>MemoryVGAPmod</a:t>
            </a:r>
          </a:p>
          <a:p>
            <a:pPr lvl="1">
              <a:spcAft>
                <a:spcPts val="900"/>
              </a:spcAft>
              <a:buFont typeface="Courier New" charset="0"/>
              <a:buChar char="o"/>
            </a:pPr>
            <a:r>
              <a:rPr lang="en-US" sz="1800" kern="0">
                <a:latin typeface="Aptos"/>
                <a:ea typeface="Geneva"/>
              </a:rPr>
              <a:t>Designed for our Arty A7-100T FPGAs with a quad PMOD interface</a:t>
            </a:r>
          </a:p>
          <a:p>
            <a:pPr>
              <a:spcAft>
                <a:spcPts val="900"/>
              </a:spcAft>
            </a:pPr>
            <a:r>
              <a:rPr lang="en-US" sz="1800" kern="0" err="1">
                <a:latin typeface="Aptos"/>
                <a:ea typeface="Geneva"/>
              </a:rPr>
              <a:t>uGPU</a:t>
            </a:r>
          </a:p>
          <a:p>
            <a:pPr lvl="1">
              <a:spcAft>
                <a:spcPts val="900"/>
              </a:spcAft>
              <a:buFont typeface="Courier New" charset="0"/>
              <a:buChar char="o"/>
            </a:pPr>
            <a:r>
              <a:rPr lang="en-US" sz="1800" kern="0">
                <a:latin typeface="Aptos"/>
                <a:ea typeface="Geneva"/>
              </a:rPr>
              <a:t>Supports </a:t>
            </a:r>
            <a:r>
              <a:rPr lang="en-US" sz="1800" kern="0" err="1">
                <a:latin typeface="Aptos"/>
                <a:ea typeface="Geneva"/>
              </a:rPr>
              <a:t>bringup</a:t>
            </a:r>
            <a:r>
              <a:rPr lang="en-US" sz="1800" kern="0">
                <a:latin typeface="Aptos"/>
                <a:ea typeface="Geneva"/>
              </a:rPr>
              <a:t> with the Caravel M.2 carrier</a:t>
            </a:r>
          </a:p>
          <a:p>
            <a:pPr lvl="1">
              <a:spcAft>
                <a:spcPts val="900"/>
              </a:spcAft>
              <a:buFont typeface="Courier New" charset="0"/>
              <a:buChar char="o"/>
            </a:pPr>
            <a:r>
              <a:rPr lang="en-US" sz="1800" kern="0">
                <a:latin typeface="Aptos"/>
                <a:ea typeface="Geneva"/>
              </a:rPr>
              <a:t>Contains jumpers for analog and digital power</a:t>
            </a:r>
          </a:p>
          <a:p>
            <a:pPr lvl="1">
              <a:spcAft>
                <a:spcPts val="900"/>
              </a:spcAft>
              <a:buFont typeface="Courier New" charset="0"/>
              <a:buChar char="o"/>
            </a:pPr>
            <a:r>
              <a:rPr lang="en-US" sz="1800" kern="0">
                <a:latin typeface="Aptos"/>
                <a:ea typeface="Geneva"/>
              </a:rPr>
              <a:t>Uses the Chip Forge Pi Pico interface</a:t>
            </a:r>
          </a:p>
          <a:p>
            <a:pPr lvl="1">
              <a:spcAft>
                <a:spcPts val="900"/>
              </a:spcAft>
              <a:buFont typeface="Courier New" charset="0"/>
              <a:buChar char="o"/>
            </a:pPr>
            <a:r>
              <a:rPr lang="en-US" sz="1600" kern="0">
                <a:latin typeface="Aptos"/>
                <a:ea typeface="Geneva"/>
              </a:rPr>
              <a:t>Allows for on chip and off chip VGA DACs</a:t>
            </a:r>
          </a:p>
          <a:p>
            <a:pPr>
              <a:spcAft>
                <a:spcPts val="900"/>
              </a:spcAft>
            </a:pPr>
            <a:endParaRPr lang="en-US" sz="1800" kern="0">
              <a:latin typeface="Aptos"/>
              <a:ea typeface="Geneva"/>
            </a:endParaRPr>
          </a:p>
          <a:p>
            <a:pPr>
              <a:spcAft>
                <a:spcPts val="900"/>
              </a:spcAft>
            </a:pPr>
            <a:endParaRPr lang="en-US" sz="1800" kern="0">
              <a:latin typeface="Aptos"/>
              <a:ea typeface="Geneva"/>
            </a:endParaRPr>
          </a:p>
        </p:txBody>
      </p:sp>
      <p:sp>
        <p:nvSpPr>
          <p:cNvPr id="3" name="Footer Placeholder 2">
            <a:extLst>
              <a:ext uri="{FF2B5EF4-FFF2-40B4-BE49-F238E27FC236}">
                <a16:creationId xmlns:a16="http://schemas.microsoft.com/office/drawing/2014/main" id="{6098565F-4B89-A48E-BED9-4300B477194C}"/>
              </a:ext>
            </a:extLst>
          </p:cNvPr>
          <p:cNvSpPr>
            <a:spLocks noGrp="1"/>
          </p:cNvSpPr>
          <p:nvPr>
            <p:ph type="ftr" sz="quarter" idx="10"/>
          </p:nvPr>
        </p:nvSpPr>
        <p:spPr/>
        <p:txBody>
          <a:bodyPr/>
          <a:lstStyle/>
          <a:p>
            <a:r>
              <a:rPr lang="en-US">
                <a:latin typeface="Aptos"/>
              </a:rPr>
              <a:t>Section: 5.14 Hardware</a:t>
            </a:r>
          </a:p>
          <a:p>
            <a:r>
              <a:rPr lang="en-US">
                <a:latin typeface="Aptos"/>
              </a:rPr>
              <a:t>Page Number: 82</a:t>
            </a:r>
          </a:p>
        </p:txBody>
      </p:sp>
      <p:pic>
        <p:nvPicPr>
          <p:cNvPr id="6" name="Picture 5" descr="A green circuit board with black and white wires&#10;&#10;AI-generated content may be incorrect.">
            <a:extLst>
              <a:ext uri="{FF2B5EF4-FFF2-40B4-BE49-F238E27FC236}">
                <a16:creationId xmlns:a16="http://schemas.microsoft.com/office/drawing/2014/main" id="{672DD880-5E63-F325-4E2D-4720ED2F917A}"/>
              </a:ext>
            </a:extLst>
          </p:cNvPr>
          <p:cNvPicPr>
            <a:picLocks noChangeAspect="1"/>
          </p:cNvPicPr>
          <p:nvPr/>
        </p:nvPicPr>
        <p:blipFill>
          <a:blip r:embed="rId3"/>
          <a:srcRect l="1195" t="2743" r="-180" b="-205"/>
          <a:stretch>
            <a:fillRect/>
          </a:stretch>
        </p:blipFill>
        <p:spPr>
          <a:xfrm>
            <a:off x="6090854" y="2137"/>
            <a:ext cx="3058118" cy="2644382"/>
          </a:xfrm>
          <a:prstGeom prst="rect">
            <a:avLst/>
          </a:prstGeom>
        </p:spPr>
      </p:pic>
      <p:pic>
        <p:nvPicPr>
          <p:cNvPr id="4" name="Picture 3" descr="A green circuit board with many small holes and wires&#10;&#10;AI-generated content may be incorrect.">
            <a:extLst>
              <a:ext uri="{FF2B5EF4-FFF2-40B4-BE49-F238E27FC236}">
                <a16:creationId xmlns:a16="http://schemas.microsoft.com/office/drawing/2014/main" id="{B1E63E23-3B30-D082-2B79-5B0C855CB991}"/>
              </a:ext>
            </a:extLst>
          </p:cNvPr>
          <p:cNvPicPr>
            <a:picLocks noChangeAspect="1"/>
          </p:cNvPicPr>
          <p:nvPr/>
        </p:nvPicPr>
        <p:blipFill>
          <a:blip r:embed="rId4"/>
          <a:stretch>
            <a:fillRect/>
          </a:stretch>
        </p:blipFill>
        <p:spPr>
          <a:xfrm rot="16200000">
            <a:off x="6675994" y="2286569"/>
            <a:ext cx="2051832" cy="2617633"/>
          </a:xfrm>
          <a:prstGeom prst="rect">
            <a:avLst/>
          </a:prstGeom>
        </p:spPr>
      </p:pic>
      <p:sp>
        <p:nvSpPr>
          <p:cNvPr id="8" name="TextBox 7">
            <a:extLst>
              <a:ext uri="{FF2B5EF4-FFF2-40B4-BE49-F238E27FC236}">
                <a16:creationId xmlns:a16="http://schemas.microsoft.com/office/drawing/2014/main" id="{99832C04-CFBD-39D0-E13F-4368D7C80996}"/>
              </a:ext>
            </a:extLst>
          </p:cNvPr>
          <p:cNvSpPr txBox="1"/>
          <p:nvPr/>
        </p:nvSpPr>
        <p:spPr>
          <a:xfrm>
            <a:off x="3008473" y="4344475"/>
            <a:ext cx="344885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chemeClr val="bg2">
                    <a:lumMod val="76000"/>
                  </a:schemeClr>
                </a:solidFill>
                <a:latin typeface="Aptos"/>
                <a:cs typeface="Times"/>
              </a:rPr>
              <a:t>Right: </a:t>
            </a:r>
            <a:r>
              <a:rPr lang="en-US" sz="1400" i="1" err="1">
                <a:solidFill>
                  <a:schemeClr val="bg2">
                    <a:lumMod val="76000"/>
                  </a:schemeClr>
                </a:solidFill>
                <a:latin typeface="Aptos"/>
                <a:cs typeface="Times"/>
              </a:rPr>
              <a:t>MemoryVGAPmod</a:t>
            </a:r>
            <a:r>
              <a:rPr lang="en-US" sz="1400" i="1">
                <a:solidFill>
                  <a:schemeClr val="bg2">
                    <a:lumMod val="76000"/>
                  </a:schemeClr>
                </a:solidFill>
                <a:latin typeface="Aptos"/>
                <a:cs typeface="Times"/>
              </a:rPr>
              <a:t>, Top: uGPU </a:t>
            </a:r>
          </a:p>
        </p:txBody>
      </p:sp>
    </p:spTree>
    <p:extLst>
      <p:ext uri="{BB962C8B-B14F-4D97-AF65-F5344CB8AC3E}">
        <p14:creationId xmlns:p14="http://schemas.microsoft.com/office/powerpoint/2010/main" val="3126696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27618-314E-E1AE-222E-92266FF10D1B}"/>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BE563716-CC51-3BA4-EF19-C33CC6E5941A}"/>
              </a:ext>
            </a:extLst>
          </p:cNvPr>
          <p:cNvSpPr txBox="1"/>
          <p:nvPr/>
        </p:nvSpPr>
        <p:spPr>
          <a:xfrm>
            <a:off x="178905" y="218480"/>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Simulation Testing</a:t>
            </a:r>
            <a:endParaRPr lang="en-US" sz="3600">
              <a:solidFill>
                <a:srgbClr val="C8102E"/>
              </a:solidFill>
              <a:latin typeface="Aptos" panose="020B0004020202020204" pitchFamily="34" charset="0"/>
            </a:endParaRPr>
          </a:p>
        </p:txBody>
      </p:sp>
      <p:cxnSp>
        <p:nvCxnSpPr>
          <p:cNvPr id="12" name="Straight Connector 11">
            <a:extLst>
              <a:ext uri="{FF2B5EF4-FFF2-40B4-BE49-F238E27FC236}">
                <a16:creationId xmlns:a16="http://schemas.microsoft.com/office/drawing/2014/main" id="{49211076-2949-E6EA-E2D1-A9D577DC365E}"/>
              </a:ext>
            </a:extLst>
          </p:cNvPr>
          <p:cNvCxnSpPr/>
          <p:nvPr/>
        </p:nvCxnSpPr>
        <p:spPr bwMode="auto">
          <a:xfrm>
            <a:off x="178905" y="864811"/>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5" name="Content Placeholder 2">
            <a:extLst>
              <a:ext uri="{FF2B5EF4-FFF2-40B4-BE49-F238E27FC236}">
                <a16:creationId xmlns:a16="http://schemas.microsoft.com/office/drawing/2014/main" id="{7EA370A9-5530-37D9-8D09-204F5BB0C9A9}"/>
              </a:ext>
            </a:extLst>
          </p:cNvPr>
          <p:cNvSpPr txBox="1">
            <a:spLocks/>
          </p:cNvSpPr>
          <p:nvPr/>
        </p:nvSpPr>
        <p:spPr>
          <a:xfrm>
            <a:off x="178905" y="964204"/>
            <a:ext cx="4915921"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rPr>
              <a:t>All Verilog modules are functionally verified with </a:t>
            </a:r>
            <a:r>
              <a:rPr lang="en-US" sz="1800" kern="0" err="1">
                <a:latin typeface="Aptos"/>
              </a:rPr>
              <a:t>SVUnit</a:t>
            </a:r>
            <a:r>
              <a:rPr lang="en-US" sz="1800" kern="0">
                <a:latin typeface="Aptos"/>
              </a:rPr>
              <a:t> testing framework</a:t>
            </a:r>
            <a:endParaRPr lang="en-US"/>
          </a:p>
          <a:p>
            <a:pPr lvl="1">
              <a:spcAft>
                <a:spcPts val="900"/>
              </a:spcAft>
              <a:buFont typeface="Courier New" charset="0"/>
              <a:buChar char="o"/>
            </a:pPr>
            <a:r>
              <a:rPr lang="en-US" sz="1800" kern="0">
                <a:latin typeface="Aptos"/>
                <a:ea typeface="Geneva"/>
              </a:rPr>
              <a:t>Tests have randomized input vectors to maximize the coverage</a:t>
            </a:r>
            <a:endParaRPr lang="en-US" sz="1800" kern="0">
              <a:latin typeface="Aptos"/>
            </a:endParaRPr>
          </a:p>
          <a:p>
            <a:pPr>
              <a:spcAft>
                <a:spcPts val="900"/>
              </a:spcAft>
            </a:pPr>
            <a:r>
              <a:rPr lang="en-US" sz="1800" kern="0">
                <a:latin typeface="Aptos"/>
                <a:ea typeface="Geneva"/>
              </a:rPr>
              <a:t>High-level testing done in Caravel DV</a:t>
            </a:r>
          </a:p>
          <a:p>
            <a:pPr>
              <a:spcAft>
                <a:spcPts val="900"/>
              </a:spcAft>
            </a:pPr>
            <a:r>
              <a:rPr lang="en-US" sz="1800" kern="0">
                <a:latin typeface="Aptos"/>
                <a:ea typeface="Geneva"/>
              </a:rPr>
              <a:t>All modules are test-hardened before merge</a:t>
            </a:r>
          </a:p>
          <a:p>
            <a:pPr>
              <a:spcAft>
                <a:spcPts val="900"/>
              </a:spcAft>
            </a:pPr>
            <a:r>
              <a:rPr lang="en-US" sz="1800" kern="0">
                <a:latin typeface="Aptos"/>
                <a:ea typeface="Geneva"/>
              </a:rPr>
              <a:t>ISA verified with Python simulator</a:t>
            </a:r>
          </a:p>
          <a:p>
            <a:pPr>
              <a:spcAft>
                <a:spcPts val="900"/>
              </a:spcAft>
            </a:pPr>
            <a:endParaRPr lang="en-US" sz="1800" kern="0">
              <a:latin typeface="Aptos"/>
              <a:ea typeface="Geneva"/>
            </a:endParaRPr>
          </a:p>
          <a:p>
            <a:pPr>
              <a:spcAft>
                <a:spcPts val="900"/>
              </a:spcAft>
            </a:pPr>
            <a:endParaRPr lang="en-US" sz="1800" kern="0">
              <a:latin typeface="Aptos"/>
              <a:ea typeface="Geneva"/>
            </a:endParaRPr>
          </a:p>
          <a:p>
            <a:endParaRPr lang="en-US" kern="0"/>
          </a:p>
          <a:p>
            <a:endParaRPr lang="en-US" kern="0"/>
          </a:p>
        </p:txBody>
      </p:sp>
      <p:sp>
        <p:nvSpPr>
          <p:cNvPr id="2" name="Footer Placeholder 9">
            <a:extLst>
              <a:ext uri="{FF2B5EF4-FFF2-40B4-BE49-F238E27FC236}">
                <a16:creationId xmlns:a16="http://schemas.microsoft.com/office/drawing/2014/main" id="{54FDCBBA-9792-379F-5293-48C39E5C5A6B}"/>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6 Testing</a:t>
            </a:r>
            <a:endParaRPr lang="en-US">
              <a:solidFill>
                <a:schemeClr val="bg1"/>
              </a:solidFill>
              <a:latin typeface="Aptos"/>
            </a:endParaRPr>
          </a:p>
          <a:p>
            <a:pPr algn="ctr"/>
            <a:r>
              <a:rPr lang="en-US" sz="1200">
                <a:solidFill>
                  <a:schemeClr val="bg1"/>
                </a:solidFill>
                <a:latin typeface="Aptos"/>
              </a:rPr>
              <a:t>Page Number: 85</a:t>
            </a:r>
            <a:endParaRPr lang="en-US">
              <a:solidFill>
                <a:schemeClr val="bg1"/>
              </a:solidFill>
              <a:latin typeface="Aptos"/>
            </a:endParaRPr>
          </a:p>
        </p:txBody>
      </p:sp>
      <p:pic>
        <p:nvPicPr>
          <p:cNvPr id="4" name="Picture 3" descr="A screenshot of a computer&#10;&#10;AI-generated content may be incorrect.">
            <a:extLst>
              <a:ext uri="{FF2B5EF4-FFF2-40B4-BE49-F238E27FC236}">
                <a16:creationId xmlns:a16="http://schemas.microsoft.com/office/drawing/2014/main" id="{A2295F91-A8BB-3FFB-4E7C-78FE7B432BA7}"/>
              </a:ext>
            </a:extLst>
          </p:cNvPr>
          <p:cNvPicPr>
            <a:picLocks noChangeAspect="1"/>
          </p:cNvPicPr>
          <p:nvPr/>
        </p:nvPicPr>
        <p:blipFill>
          <a:blip r:embed="rId3"/>
          <a:stretch>
            <a:fillRect/>
          </a:stretch>
        </p:blipFill>
        <p:spPr>
          <a:xfrm>
            <a:off x="4982722" y="-229"/>
            <a:ext cx="4163688" cy="3835706"/>
          </a:xfrm>
          <a:prstGeom prst="rect">
            <a:avLst/>
          </a:prstGeom>
        </p:spPr>
      </p:pic>
      <p:sp>
        <p:nvSpPr>
          <p:cNvPr id="6" name="TextBox 5">
            <a:extLst>
              <a:ext uri="{FF2B5EF4-FFF2-40B4-BE49-F238E27FC236}">
                <a16:creationId xmlns:a16="http://schemas.microsoft.com/office/drawing/2014/main" id="{4AF1A4C6-5301-C0BD-B484-3BD849866478}"/>
              </a:ext>
            </a:extLst>
          </p:cNvPr>
          <p:cNvSpPr txBox="1"/>
          <p:nvPr/>
        </p:nvSpPr>
        <p:spPr>
          <a:xfrm>
            <a:off x="5456243" y="3834620"/>
            <a:ext cx="321468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rgbClr val="7A6E67"/>
                </a:solidFill>
                <a:latin typeface="Aptos"/>
              </a:rPr>
              <a:t>Subset of Test Models</a:t>
            </a:r>
          </a:p>
        </p:txBody>
      </p:sp>
      <p:pic>
        <p:nvPicPr>
          <p:cNvPr id="3" name="Picture 2" descr="A close-up of a person&amp;#39;s face&#10;&#10;AI-generated content may be incorrect.">
            <a:extLst>
              <a:ext uri="{FF2B5EF4-FFF2-40B4-BE49-F238E27FC236}">
                <a16:creationId xmlns:a16="http://schemas.microsoft.com/office/drawing/2014/main" id="{4108AD96-0AD0-ED05-C93F-49C9BD914D65}"/>
              </a:ext>
            </a:extLst>
          </p:cNvPr>
          <p:cNvPicPr>
            <a:picLocks noChangeAspect="1"/>
          </p:cNvPicPr>
          <p:nvPr/>
        </p:nvPicPr>
        <p:blipFill>
          <a:blip r:embed="rId4"/>
          <a:stretch>
            <a:fillRect/>
          </a:stretch>
        </p:blipFill>
        <p:spPr>
          <a:xfrm>
            <a:off x="251" y="3757862"/>
            <a:ext cx="1046247" cy="858253"/>
          </a:xfrm>
          <a:prstGeom prst="rect">
            <a:avLst/>
          </a:prstGeom>
        </p:spPr>
      </p:pic>
      <p:sp>
        <p:nvSpPr>
          <p:cNvPr id="8" name="TextBox 7">
            <a:extLst>
              <a:ext uri="{FF2B5EF4-FFF2-40B4-BE49-F238E27FC236}">
                <a16:creationId xmlns:a16="http://schemas.microsoft.com/office/drawing/2014/main" id="{4EDC7DCF-2667-65F7-6D67-5F21CAFF30D8}"/>
              </a:ext>
            </a:extLst>
          </p:cNvPr>
          <p:cNvSpPr txBox="1"/>
          <p:nvPr/>
        </p:nvSpPr>
        <p:spPr>
          <a:xfrm>
            <a:off x="1046668" y="4297835"/>
            <a:ext cx="257099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rgbClr val="7A6E67"/>
                </a:solidFill>
                <a:latin typeface="Aptos"/>
              </a:rPr>
              <a:t>A Commonly Used Test Model</a:t>
            </a:r>
          </a:p>
        </p:txBody>
      </p:sp>
    </p:spTree>
    <p:extLst>
      <p:ext uri="{BB962C8B-B14F-4D97-AF65-F5344CB8AC3E}">
        <p14:creationId xmlns:p14="http://schemas.microsoft.com/office/powerpoint/2010/main" val="117420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2AB59-231D-F40D-5818-677A35B14AF7}"/>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FDA8CA42-C945-E360-E2B0-6EA5FCAA8572}"/>
              </a:ext>
            </a:extLst>
          </p:cNvPr>
          <p:cNvSpPr txBox="1"/>
          <p:nvPr/>
        </p:nvSpPr>
        <p:spPr>
          <a:xfrm>
            <a:off x="178905" y="218480"/>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FPGA Testing</a:t>
            </a:r>
            <a:endParaRPr lang="en-US" sz="3600">
              <a:solidFill>
                <a:srgbClr val="C8102E"/>
              </a:solidFill>
              <a:latin typeface="Aptos" panose="020B0004020202020204" pitchFamily="34" charset="0"/>
            </a:endParaRPr>
          </a:p>
        </p:txBody>
      </p:sp>
      <p:cxnSp>
        <p:nvCxnSpPr>
          <p:cNvPr id="12" name="Straight Connector 11">
            <a:extLst>
              <a:ext uri="{FF2B5EF4-FFF2-40B4-BE49-F238E27FC236}">
                <a16:creationId xmlns:a16="http://schemas.microsoft.com/office/drawing/2014/main" id="{16FC7A69-C783-58FC-3E69-6ADFB4FDA266}"/>
              </a:ext>
            </a:extLst>
          </p:cNvPr>
          <p:cNvCxnSpPr>
            <a:cxnSpLocks/>
          </p:cNvCxnSpPr>
          <p:nvPr/>
        </p:nvCxnSpPr>
        <p:spPr bwMode="auto">
          <a:xfrm>
            <a:off x="178905" y="864811"/>
            <a:ext cx="5359804"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5" name="Content Placeholder 2">
            <a:extLst>
              <a:ext uri="{FF2B5EF4-FFF2-40B4-BE49-F238E27FC236}">
                <a16:creationId xmlns:a16="http://schemas.microsoft.com/office/drawing/2014/main" id="{2D7DA5AC-DC1A-33DC-8AFB-D9BB065ADEDF}"/>
              </a:ext>
            </a:extLst>
          </p:cNvPr>
          <p:cNvSpPr txBox="1">
            <a:spLocks/>
          </p:cNvSpPr>
          <p:nvPr/>
        </p:nvSpPr>
        <p:spPr>
          <a:xfrm>
            <a:off x="178905" y="964204"/>
            <a:ext cx="5359804"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rPr>
              <a:t>Final µGPU design tested on Chip Forge Arty A7-100T FPGAs</a:t>
            </a:r>
            <a:endParaRPr lang="en-US"/>
          </a:p>
          <a:p>
            <a:pPr>
              <a:spcAft>
                <a:spcPts val="900"/>
              </a:spcAft>
            </a:pPr>
            <a:r>
              <a:rPr lang="en-US" sz="1800" kern="0">
                <a:latin typeface="Aptos"/>
              </a:rPr>
              <a:t>Passes Sky130A DRC, LVS, and </a:t>
            </a:r>
            <a:r>
              <a:rPr lang="en-US" sz="1800" kern="0" err="1">
                <a:latin typeface="Aptos"/>
              </a:rPr>
              <a:t>ChipFoundry</a:t>
            </a:r>
            <a:r>
              <a:rPr lang="en-US" sz="1800" kern="0">
                <a:latin typeface="Aptos"/>
              </a:rPr>
              <a:t> precheck</a:t>
            </a:r>
            <a:endParaRPr lang="en-US"/>
          </a:p>
          <a:p>
            <a:pPr>
              <a:spcAft>
                <a:spcPts val="900"/>
              </a:spcAft>
            </a:pPr>
            <a:r>
              <a:rPr lang="en-US" sz="1800" kern="0">
                <a:latin typeface="Aptos"/>
              </a:rPr>
              <a:t>Test models were textured by hand, and converted to C header files containing vertices, triangles, normals, and texture data via custom conversion script</a:t>
            </a:r>
          </a:p>
          <a:p>
            <a:pPr>
              <a:spcAft>
                <a:spcPts val="900"/>
              </a:spcAft>
            </a:pPr>
            <a:endParaRPr lang="en-US" sz="1800" kern="0">
              <a:latin typeface="Aptos"/>
            </a:endParaRPr>
          </a:p>
          <a:p>
            <a:endParaRPr lang="en-US" kern="0">
              <a:latin typeface="Univers 67 CondensedBold"/>
            </a:endParaRPr>
          </a:p>
          <a:p>
            <a:endParaRPr lang="en-US" kern="0"/>
          </a:p>
        </p:txBody>
      </p:sp>
      <p:sp>
        <p:nvSpPr>
          <p:cNvPr id="2" name="Footer Placeholder 9">
            <a:extLst>
              <a:ext uri="{FF2B5EF4-FFF2-40B4-BE49-F238E27FC236}">
                <a16:creationId xmlns:a16="http://schemas.microsoft.com/office/drawing/2014/main" id="{11596B3E-19A4-9FA3-3734-89487AB9651F}"/>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6 Testing</a:t>
            </a:r>
            <a:endParaRPr lang="en-US">
              <a:solidFill>
                <a:schemeClr val="bg1"/>
              </a:solidFill>
              <a:latin typeface="Aptos"/>
            </a:endParaRPr>
          </a:p>
          <a:p>
            <a:pPr algn="ctr"/>
            <a:r>
              <a:rPr lang="en-US" sz="1200">
                <a:solidFill>
                  <a:schemeClr val="bg1"/>
                </a:solidFill>
                <a:latin typeface="Aptos"/>
              </a:rPr>
              <a:t>Page Number: 85</a:t>
            </a:r>
            <a:endParaRPr lang="en-US">
              <a:solidFill>
                <a:schemeClr val="bg1"/>
              </a:solidFill>
              <a:latin typeface="Aptos"/>
            </a:endParaRPr>
          </a:p>
        </p:txBody>
      </p:sp>
      <p:pic>
        <p:nvPicPr>
          <p:cNvPr id="3" name="Picture 2" descr="A cow standing in a field&#10;&#10;AI-generated content may be incorrect.">
            <a:extLst>
              <a:ext uri="{FF2B5EF4-FFF2-40B4-BE49-F238E27FC236}">
                <a16:creationId xmlns:a16="http://schemas.microsoft.com/office/drawing/2014/main" id="{0DD181EB-7872-179C-421E-2E4D0A225357}"/>
              </a:ext>
            </a:extLst>
          </p:cNvPr>
          <p:cNvPicPr>
            <a:picLocks noChangeAspect="1"/>
          </p:cNvPicPr>
          <p:nvPr/>
        </p:nvPicPr>
        <p:blipFill>
          <a:blip r:embed="rId4"/>
          <a:stretch>
            <a:fillRect/>
          </a:stretch>
        </p:blipFill>
        <p:spPr>
          <a:xfrm>
            <a:off x="6741556" y="104179"/>
            <a:ext cx="1774592" cy="1720049"/>
          </a:xfrm>
          <a:prstGeom prst="rect">
            <a:avLst/>
          </a:prstGeom>
        </p:spPr>
      </p:pic>
      <p:sp>
        <p:nvSpPr>
          <p:cNvPr id="4" name="TextBox 3">
            <a:extLst>
              <a:ext uri="{FF2B5EF4-FFF2-40B4-BE49-F238E27FC236}">
                <a16:creationId xmlns:a16="http://schemas.microsoft.com/office/drawing/2014/main" id="{959AF287-4B80-C374-91B7-CB1CCF82ABF4}"/>
              </a:ext>
            </a:extLst>
          </p:cNvPr>
          <p:cNvSpPr txBox="1"/>
          <p:nvPr/>
        </p:nvSpPr>
        <p:spPr>
          <a:xfrm>
            <a:off x="6628052" y="1824228"/>
            <a:ext cx="20016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chemeClr val="bg2">
                    <a:lumMod val="76000"/>
                  </a:schemeClr>
                </a:solidFill>
                <a:latin typeface="Aptos"/>
                <a:cs typeface="Times"/>
              </a:rPr>
              <a:t>UV Texture Map for Cow</a:t>
            </a:r>
          </a:p>
        </p:txBody>
      </p:sp>
      <p:pic>
        <p:nvPicPr>
          <p:cNvPr id="8" name="Picture 7" descr="A screen shot of a computer screen&#10;&#10;AI-generated content may be incorrect.">
            <a:extLst>
              <a:ext uri="{FF2B5EF4-FFF2-40B4-BE49-F238E27FC236}">
                <a16:creationId xmlns:a16="http://schemas.microsoft.com/office/drawing/2014/main" id="{AA54C12D-43FE-E869-EDE3-60A8B6EF8591}"/>
              </a:ext>
            </a:extLst>
          </p:cNvPr>
          <p:cNvPicPr>
            <a:picLocks noChangeAspect="1"/>
          </p:cNvPicPr>
          <p:nvPr/>
        </p:nvPicPr>
        <p:blipFill>
          <a:blip r:embed="rId5"/>
          <a:stretch>
            <a:fillRect/>
          </a:stretch>
        </p:blipFill>
        <p:spPr>
          <a:xfrm rot="16200000">
            <a:off x="6333133" y="1558965"/>
            <a:ext cx="1982943" cy="3284316"/>
          </a:xfrm>
          <a:prstGeom prst="rect">
            <a:avLst/>
          </a:prstGeom>
        </p:spPr>
      </p:pic>
      <p:sp>
        <p:nvSpPr>
          <p:cNvPr id="9" name="TextBox 8">
            <a:extLst>
              <a:ext uri="{FF2B5EF4-FFF2-40B4-BE49-F238E27FC236}">
                <a16:creationId xmlns:a16="http://schemas.microsoft.com/office/drawing/2014/main" id="{BD2F0754-E0B0-0D2C-42EC-7418CA3AD6E0}"/>
              </a:ext>
            </a:extLst>
          </p:cNvPr>
          <p:cNvSpPr txBox="1"/>
          <p:nvPr/>
        </p:nvSpPr>
        <p:spPr>
          <a:xfrm>
            <a:off x="5817824" y="4225975"/>
            <a:ext cx="301438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chemeClr val="bg2">
                    <a:lumMod val="76000"/>
                  </a:schemeClr>
                </a:solidFill>
                <a:latin typeface="Aptos"/>
                <a:cs typeface="Times"/>
              </a:rPr>
              <a:t>Arty A7-100T </a:t>
            </a:r>
            <a:r>
              <a:rPr lang="en-US" sz="1400" i="1" err="1">
                <a:solidFill>
                  <a:schemeClr val="bg2">
                    <a:lumMod val="76000"/>
                  </a:schemeClr>
                </a:solidFill>
                <a:latin typeface="Aptos"/>
                <a:cs typeface="Times"/>
              </a:rPr>
              <a:t>Vivado</a:t>
            </a:r>
            <a:r>
              <a:rPr lang="en-US" sz="1400" i="1">
                <a:solidFill>
                  <a:schemeClr val="bg2">
                    <a:lumMod val="76000"/>
                  </a:schemeClr>
                </a:solidFill>
                <a:latin typeface="Aptos"/>
                <a:cs typeface="Times"/>
              </a:rPr>
              <a:t> Usage</a:t>
            </a:r>
          </a:p>
        </p:txBody>
      </p:sp>
    </p:spTree>
    <p:extLst>
      <p:ext uri="{BB962C8B-B14F-4D97-AF65-F5344CB8AC3E}">
        <p14:creationId xmlns:p14="http://schemas.microsoft.com/office/powerpoint/2010/main" val="236237344"/>
      </p:ext>
    </p:extLst>
  </p:cSld>
  <p:clrMapOvr>
    <a:masterClrMapping/>
  </p:clrMapOvr>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68A15-1B9E-0BB9-8F1C-593B9E212758}"/>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7B8C7FEB-082B-03EA-FD3F-F1FF3FDDACB2}"/>
              </a:ext>
            </a:extLst>
          </p:cNvPr>
          <p:cNvSpPr txBox="1"/>
          <p:nvPr/>
        </p:nvSpPr>
        <p:spPr>
          <a:xfrm>
            <a:off x="178905" y="163006"/>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Test Results</a:t>
            </a:r>
            <a:endParaRPr lang="en-US" sz="3600">
              <a:solidFill>
                <a:srgbClr val="C8102E"/>
              </a:solidFill>
              <a:latin typeface="Aptos" panose="020B0004020202020204" pitchFamily="34" charset="0"/>
            </a:endParaRPr>
          </a:p>
        </p:txBody>
      </p:sp>
      <p:cxnSp>
        <p:nvCxnSpPr>
          <p:cNvPr id="12" name="Straight Connector 11">
            <a:extLst>
              <a:ext uri="{FF2B5EF4-FFF2-40B4-BE49-F238E27FC236}">
                <a16:creationId xmlns:a16="http://schemas.microsoft.com/office/drawing/2014/main" id="{B4BDCE62-F51D-3CE0-3536-309107D90F66}"/>
              </a:ext>
            </a:extLst>
          </p:cNvPr>
          <p:cNvCxnSpPr/>
          <p:nvPr/>
        </p:nvCxnSpPr>
        <p:spPr bwMode="auto">
          <a:xfrm>
            <a:off x="178905" y="750644"/>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2" name="Footer Placeholder 9">
            <a:extLst>
              <a:ext uri="{FF2B5EF4-FFF2-40B4-BE49-F238E27FC236}">
                <a16:creationId xmlns:a16="http://schemas.microsoft.com/office/drawing/2014/main" id="{A3662C95-D5FC-C525-8EBA-4915CEDBBF7D}"/>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6.7 Results</a:t>
            </a:r>
            <a:endParaRPr lang="en-US">
              <a:solidFill>
                <a:schemeClr val="bg1"/>
              </a:solidFill>
              <a:latin typeface="Aptos"/>
            </a:endParaRPr>
          </a:p>
          <a:p>
            <a:pPr algn="ctr"/>
            <a:r>
              <a:rPr lang="en-US" sz="1200">
                <a:solidFill>
                  <a:schemeClr val="bg1"/>
                </a:solidFill>
                <a:latin typeface="Aptos"/>
              </a:rPr>
              <a:t>Page Number: 90</a:t>
            </a:r>
            <a:endParaRPr lang="en-US">
              <a:solidFill>
                <a:schemeClr val="bg1"/>
              </a:solidFill>
              <a:latin typeface="Aptos"/>
            </a:endParaRPr>
          </a:p>
        </p:txBody>
      </p:sp>
      <p:graphicFrame>
        <p:nvGraphicFramePr>
          <p:cNvPr id="3" name="Table 2">
            <a:extLst>
              <a:ext uri="{FF2B5EF4-FFF2-40B4-BE49-F238E27FC236}">
                <a16:creationId xmlns:a16="http://schemas.microsoft.com/office/drawing/2014/main" id="{D1C195D9-5A20-EEDE-06BB-E0B52AC78989}"/>
              </a:ext>
            </a:extLst>
          </p:cNvPr>
          <p:cNvGraphicFramePr>
            <a:graphicFrameLocks noGrp="1"/>
          </p:cNvGraphicFramePr>
          <p:nvPr>
            <p:extLst>
              <p:ext uri="{D42A27DB-BD31-4B8C-83A1-F6EECF244321}">
                <p14:modId xmlns:p14="http://schemas.microsoft.com/office/powerpoint/2010/main" val="3258170839"/>
              </p:ext>
            </p:extLst>
          </p:nvPr>
        </p:nvGraphicFramePr>
        <p:xfrm>
          <a:off x="1302732" y="1091319"/>
          <a:ext cx="6532560" cy="2966575"/>
        </p:xfrm>
        <a:graphic>
          <a:graphicData uri="http://schemas.openxmlformats.org/drawingml/2006/table">
            <a:tbl>
              <a:tblPr firstRow="1" bandRow="1">
                <a:tableStyleId>{616DA210-FB5B-4158-B5E0-FEB733F419BA}</a:tableStyleId>
              </a:tblPr>
              <a:tblGrid>
                <a:gridCol w="1420812">
                  <a:extLst>
                    <a:ext uri="{9D8B030D-6E8A-4147-A177-3AD203B41FA5}">
                      <a16:colId xmlns:a16="http://schemas.microsoft.com/office/drawing/2014/main" val="2159116169"/>
                    </a:ext>
                  </a:extLst>
                </a:gridCol>
                <a:gridCol w="1666873">
                  <a:extLst>
                    <a:ext uri="{9D8B030D-6E8A-4147-A177-3AD203B41FA5}">
                      <a16:colId xmlns:a16="http://schemas.microsoft.com/office/drawing/2014/main" val="1859935072"/>
                    </a:ext>
                  </a:extLst>
                </a:gridCol>
                <a:gridCol w="1680774">
                  <a:extLst>
                    <a:ext uri="{9D8B030D-6E8A-4147-A177-3AD203B41FA5}">
                      <a16:colId xmlns:a16="http://schemas.microsoft.com/office/drawing/2014/main" val="385436174"/>
                    </a:ext>
                  </a:extLst>
                </a:gridCol>
                <a:gridCol w="1764101">
                  <a:extLst>
                    <a:ext uri="{9D8B030D-6E8A-4147-A177-3AD203B41FA5}">
                      <a16:colId xmlns:a16="http://schemas.microsoft.com/office/drawing/2014/main" val="1540372800"/>
                    </a:ext>
                  </a:extLst>
                </a:gridCol>
              </a:tblGrid>
              <a:tr h="370702">
                <a:tc>
                  <a:txBody>
                    <a:bodyPr/>
                    <a:lstStyle/>
                    <a:p>
                      <a:r>
                        <a:rPr lang="en-US">
                          <a:solidFill>
                            <a:schemeClr val="bg1"/>
                          </a:solidFill>
                          <a:latin typeface="Aptos Display"/>
                        </a:rPr>
                        <a:t>Demo</a:t>
                      </a:r>
                    </a:p>
                  </a:txBody>
                  <a:tcPr>
                    <a:solidFill>
                      <a:srgbClr val="CE1126"/>
                    </a:solidFill>
                  </a:tcPr>
                </a:tc>
                <a:tc>
                  <a:txBody>
                    <a:bodyPr/>
                    <a:lstStyle/>
                    <a:p>
                      <a:r>
                        <a:rPr lang="en-US">
                          <a:solidFill>
                            <a:schemeClr val="bg1"/>
                          </a:solidFill>
                          <a:latin typeface="Aptos Display"/>
                        </a:rPr>
                        <a:t>Num Triangles</a:t>
                      </a:r>
                    </a:p>
                  </a:txBody>
                  <a:tcPr>
                    <a:solidFill>
                      <a:srgbClr val="CE1126"/>
                    </a:solidFill>
                  </a:tcPr>
                </a:tc>
                <a:tc>
                  <a:txBody>
                    <a:bodyPr/>
                    <a:lstStyle/>
                    <a:p>
                      <a:r>
                        <a:rPr lang="en-US">
                          <a:solidFill>
                            <a:schemeClr val="bg1"/>
                          </a:solidFill>
                          <a:latin typeface="Aptos Display"/>
                        </a:rPr>
                        <a:t>Target FPS</a:t>
                      </a:r>
                    </a:p>
                  </a:txBody>
                  <a:tcPr>
                    <a:solidFill>
                      <a:srgbClr val="CE1126"/>
                    </a:solidFill>
                  </a:tcPr>
                </a:tc>
                <a:tc>
                  <a:txBody>
                    <a:bodyPr/>
                    <a:lstStyle/>
                    <a:p>
                      <a:r>
                        <a:rPr lang="en-US">
                          <a:solidFill>
                            <a:schemeClr val="bg1"/>
                          </a:solidFill>
                          <a:latin typeface="Aptos Display"/>
                        </a:rPr>
                        <a:t>Measured FPS</a:t>
                      </a:r>
                    </a:p>
                  </a:txBody>
                  <a:tcPr>
                    <a:solidFill>
                      <a:srgbClr val="CE1126"/>
                    </a:solidFill>
                  </a:tcPr>
                </a:tc>
                <a:extLst>
                  <a:ext uri="{0D108BD9-81ED-4DB2-BD59-A6C34878D82A}">
                    <a16:rowId xmlns:a16="http://schemas.microsoft.com/office/drawing/2014/main" val="956453616"/>
                  </a:ext>
                </a:extLst>
              </a:tr>
              <a:tr h="370840">
                <a:tc>
                  <a:txBody>
                    <a:bodyPr/>
                    <a:lstStyle/>
                    <a:p>
                      <a:r>
                        <a:rPr lang="en-US">
                          <a:latin typeface="Aptos Display"/>
                        </a:rPr>
                        <a:t>Cube</a:t>
                      </a:r>
                    </a:p>
                  </a:txBody>
                  <a:tcPr/>
                </a:tc>
                <a:tc>
                  <a:txBody>
                    <a:bodyPr/>
                    <a:lstStyle/>
                    <a:p>
                      <a:r>
                        <a:rPr lang="en-US">
                          <a:latin typeface="Aptos Display"/>
                        </a:rPr>
                        <a:t>12</a:t>
                      </a:r>
                    </a:p>
                  </a:txBody>
                  <a:tcPr/>
                </a:tc>
                <a:tc>
                  <a:txBody>
                    <a:bodyPr/>
                    <a:lstStyle/>
                    <a:p>
                      <a:r>
                        <a:rPr lang="en-US">
                          <a:latin typeface="Aptos Display"/>
                        </a:rPr>
                        <a:t>24</a:t>
                      </a:r>
                    </a:p>
                  </a:txBody>
                  <a:tcPr/>
                </a:tc>
                <a:tc>
                  <a:txBody>
                    <a:bodyPr/>
                    <a:lstStyle/>
                    <a:p>
                      <a:r>
                        <a:rPr lang="en-US">
                          <a:latin typeface="Aptos Display"/>
                        </a:rPr>
                        <a:t>22.2</a:t>
                      </a:r>
                    </a:p>
                  </a:txBody>
                  <a:tcPr/>
                </a:tc>
                <a:extLst>
                  <a:ext uri="{0D108BD9-81ED-4DB2-BD59-A6C34878D82A}">
                    <a16:rowId xmlns:a16="http://schemas.microsoft.com/office/drawing/2014/main" val="3826131260"/>
                  </a:ext>
                </a:extLst>
              </a:tr>
              <a:tr h="370840">
                <a:tc>
                  <a:txBody>
                    <a:bodyPr/>
                    <a:lstStyle/>
                    <a:p>
                      <a:r>
                        <a:rPr lang="en-US">
                          <a:latin typeface="Aptos Display"/>
                        </a:rPr>
                        <a:t>Suzanne</a:t>
                      </a:r>
                    </a:p>
                  </a:txBody>
                  <a:tcPr/>
                </a:tc>
                <a:tc>
                  <a:txBody>
                    <a:bodyPr/>
                    <a:lstStyle/>
                    <a:p>
                      <a:r>
                        <a:rPr lang="en-US">
                          <a:latin typeface="Aptos Display"/>
                        </a:rPr>
                        <a:t>967</a:t>
                      </a:r>
                    </a:p>
                  </a:txBody>
                  <a:tcPr/>
                </a:tc>
                <a:tc>
                  <a:txBody>
                    <a:bodyPr/>
                    <a:lstStyle/>
                    <a:p>
                      <a:r>
                        <a:rPr lang="en-US">
                          <a:latin typeface="Aptos Display"/>
                        </a:rPr>
                        <a:t>24</a:t>
                      </a:r>
                    </a:p>
                  </a:txBody>
                  <a:tcPr/>
                </a:tc>
                <a:tc>
                  <a:txBody>
                    <a:bodyPr/>
                    <a:lstStyle/>
                    <a:p>
                      <a:r>
                        <a:rPr lang="en-US">
                          <a:latin typeface="Aptos Display"/>
                        </a:rPr>
                        <a:t>9.37</a:t>
                      </a:r>
                    </a:p>
                  </a:txBody>
                  <a:tcPr/>
                </a:tc>
                <a:extLst>
                  <a:ext uri="{0D108BD9-81ED-4DB2-BD59-A6C34878D82A}">
                    <a16:rowId xmlns:a16="http://schemas.microsoft.com/office/drawing/2014/main" val="2581292888"/>
                  </a:ext>
                </a:extLst>
              </a:tr>
              <a:tr h="370839">
                <a:tc>
                  <a:txBody>
                    <a:bodyPr/>
                    <a:lstStyle/>
                    <a:p>
                      <a:pPr lvl="0">
                        <a:buNone/>
                      </a:pPr>
                      <a:r>
                        <a:rPr lang="en-US">
                          <a:latin typeface="Aptos Display"/>
                        </a:rPr>
                        <a:t>Cow</a:t>
                      </a:r>
                    </a:p>
                  </a:txBody>
                  <a:tcPr/>
                </a:tc>
                <a:tc>
                  <a:txBody>
                    <a:bodyPr/>
                    <a:lstStyle/>
                    <a:p>
                      <a:pPr lvl="0">
                        <a:buNone/>
                      </a:pPr>
                      <a:r>
                        <a:rPr lang="en-US">
                          <a:latin typeface="Aptos Display"/>
                        </a:rPr>
                        <a:t>5804</a:t>
                      </a:r>
                    </a:p>
                  </a:txBody>
                  <a:tcPr/>
                </a:tc>
                <a:tc>
                  <a:txBody>
                    <a:bodyPr/>
                    <a:lstStyle/>
                    <a:p>
                      <a:pPr lvl="0">
                        <a:buNone/>
                      </a:pPr>
                      <a:r>
                        <a:rPr lang="en-US">
                          <a:latin typeface="Aptos Display"/>
                        </a:rPr>
                        <a:t>24</a:t>
                      </a:r>
                    </a:p>
                  </a:txBody>
                  <a:tcPr/>
                </a:tc>
                <a:tc>
                  <a:txBody>
                    <a:bodyPr/>
                    <a:lstStyle/>
                    <a:p>
                      <a:pPr lvl="0">
                        <a:buNone/>
                      </a:pPr>
                      <a:r>
                        <a:rPr lang="en-US">
                          <a:latin typeface="Aptos Display"/>
                        </a:rPr>
                        <a:t>3.7</a:t>
                      </a:r>
                    </a:p>
                  </a:txBody>
                  <a:tcPr/>
                </a:tc>
                <a:extLst>
                  <a:ext uri="{0D108BD9-81ED-4DB2-BD59-A6C34878D82A}">
                    <a16:rowId xmlns:a16="http://schemas.microsoft.com/office/drawing/2014/main" val="4266621708"/>
                  </a:ext>
                </a:extLst>
              </a:tr>
              <a:tr h="370838">
                <a:tc>
                  <a:txBody>
                    <a:bodyPr/>
                    <a:lstStyle/>
                    <a:p>
                      <a:pPr lvl="0">
                        <a:buNone/>
                      </a:pPr>
                      <a:r>
                        <a:rPr lang="en-US">
                          <a:latin typeface="Aptos Display"/>
                        </a:rPr>
                        <a:t>Teapot</a:t>
                      </a:r>
                    </a:p>
                  </a:txBody>
                  <a:tcPr/>
                </a:tc>
                <a:tc>
                  <a:txBody>
                    <a:bodyPr/>
                    <a:lstStyle/>
                    <a:p>
                      <a:pPr lvl="0">
                        <a:buNone/>
                      </a:pPr>
                      <a:r>
                        <a:rPr lang="en-US">
                          <a:latin typeface="Aptos Display"/>
                        </a:rPr>
                        <a:t>6320</a:t>
                      </a:r>
                    </a:p>
                  </a:txBody>
                  <a:tcPr/>
                </a:tc>
                <a:tc>
                  <a:txBody>
                    <a:bodyPr/>
                    <a:lstStyle/>
                    <a:p>
                      <a:pPr lvl="0">
                        <a:buNone/>
                      </a:pPr>
                      <a:r>
                        <a:rPr lang="en-US">
                          <a:latin typeface="Aptos Display"/>
                        </a:rPr>
                        <a:t>24</a:t>
                      </a:r>
                    </a:p>
                  </a:txBody>
                  <a:tcPr/>
                </a:tc>
                <a:tc>
                  <a:txBody>
                    <a:bodyPr/>
                    <a:lstStyle/>
                    <a:p>
                      <a:pPr lvl="0">
                        <a:buNone/>
                      </a:pPr>
                      <a:r>
                        <a:rPr lang="en-US">
                          <a:latin typeface="Aptos Display"/>
                        </a:rPr>
                        <a:t>3.3</a:t>
                      </a:r>
                    </a:p>
                  </a:txBody>
                  <a:tcPr/>
                </a:tc>
                <a:extLst>
                  <a:ext uri="{0D108BD9-81ED-4DB2-BD59-A6C34878D82A}">
                    <a16:rowId xmlns:a16="http://schemas.microsoft.com/office/drawing/2014/main" val="275341379"/>
                  </a:ext>
                </a:extLst>
              </a:tr>
              <a:tr h="370839">
                <a:tc>
                  <a:txBody>
                    <a:bodyPr/>
                    <a:lstStyle/>
                    <a:p>
                      <a:pPr lvl="0">
                        <a:buNone/>
                      </a:pPr>
                      <a:r>
                        <a:rPr lang="en-US">
                          <a:latin typeface="Aptos Display"/>
                        </a:rPr>
                        <a:t>Cheburashka</a:t>
                      </a:r>
                    </a:p>
                  </a:txBody>
                  <a:tcPr/>
                </a:tc>
                <a:tc>
                  <a:txBody>
                    <a:bodyPr/>
                    <a:lstStyle/>
                    <a:p>
                      <a:pPr lvl="0">
                        <a:buNone/>
                      </a:pPr>
                      <a:r>
                        <a:rPr lang="en-US">
                          <a:latin typeface="Aptos Display"/>
                        </a:rPr>
                        <a:t>13334</a:t>
                      </a:r>
                    </a:p>
                  </a:txBody>
                  <a:tcPr/>
                </a:tc>
                <a:tc>
                  <a:txBody>
                    <a:bodyPr/>
                    <a:lstStyle/>
                    <a:p>
                      <a:pPr lvl="0">
                        <a:buNone/>
                      </a:pPr>
                      <a:r>
                        <a:rPr lang="en-US">
                          <a:latin typeface="Aptos Display"/>
                        </a:rPr>
                        <a:t>24</a:t>
                      </a:r>
                    </a:p>
                  </a:txBody>
                  <a:tcPr/>
                </a:tc>
                <a:tc>
                  <a:txBody>
                    <a:bodyPr/>
                    <a:lstStyle/>
                    <a:p>
                      <a:pPr lvl="0">
                        <a:buNone/>
                      </a:pPr>
                      <a:r>
                        <a:rPr lang="en-US">
                          <a:latin typeface="Aptos Display"/>
                        </a:rPr>
                        <a:t>1.7</a:t>
                      </a:r>
                    </a:p>
                  </a:txBody>
                  <a:tcPr/>
                </a:tc>
                <a:extLst>
                  <a:ext uri="{0D108BD9-81ED-4DB2-BD59-A6C34878D82A}">
                    <a16:rowId xmlns:a16="http://schemas.microsoft.com/office/drawing/2014/main" val="3699110501"/>
                  </a:ext>
                </a:extLst>
              </a:tr>
              <a:tr h="370839">
                <a:tc>
                  <a:txBody>
                    <a:bodyPr/>
                    <a:lstStyle/>
                    <a:p>
                      <a:pPr lvl="0">
                        <a:buNone/>
                      </a:pPr>
                      <a:r>
                        <a:rPr lang="en-US">
                          <a:latin typeface="Aptos Display"/>
                        </a:rPr>
                        <a:t>Bunny</a:t>
                      </a:r>
                    </a:p>
                  </a:txBody>
                  <a:tcPr/>
                </a:tc>
                <a:tc>
                  <a:txBody>
                    <a:bodyPr/>
                    <a:lstStyle/>
                    <a:p>
                      <a:pPr lvl="0">
                        <a:buNone/>
                      </a:pPr>
                      <a:r>
                        <a:rPr lang="en-US">
                          <a:latin typeface="Aptos Display"/>
                        </a:rPr>
                        <a:t>69663</a:t>
                      </a:r>
                    </a:p>
                  </a:txBody>
                  <a:tcPr/>
                </a:tc>
                <a:tc>
                  <a:txBody>
                    <a:bodyPr/>
                    <a:lstStyle/>
                    <a:p>
                      <a:pPr lvl="0">
                        <a:buNone/>
                      </a:pPr>
                      <a:r>
                        <a:rPr lang="en-US">
                          <a:latin typeface="Aptos Display"/>
                        </a:rPr>
                        <a:t>10</a:t>
                      </a:r>
                    </a:p>
                  </a:txBody>
                  <a:tcPr/>
                </a:tc>
                <a:tc>
                  <a:txBody>
                    <a:bodyPr/>
                    <a:lstStyle/>
                    <a:p>
                      <a:pPr lvl="0">
                        <a:buNone/>
                      </a:pPr>
                      <a:r>
                        <a:rPr lang="en-US">
                          <a:latin typeface="Aptos Display"/>
                        </a:rPr>
                        <a:t>0.3</a:t>
                      </a:r>
                    </a:p>
                  </a:txBody>
                  <a:tcPr/>
                </a:tc>
                <a:extLst>
                  <a:ext uri="{0D108BD9-81ED-4DB2-BD59-A6C34878D82A}">
                    <a16:rowId xmlns:a16="http://schemas.microsoft.com/office/drawing/2014/main" val="791838349"/>
                  </a:ext>
                </a:extLst>
              </a:tr>
              <a:tr h="370838">
                <a:tc>
                  <a:txBody>
                    <a:bodyPr/>
                    <a:lstStyle/>
                    <a:p>
                      <a:pPr lvl="0">
                        <a:buNone/>
                      </a:pPr>
                      <a:r>
                        <a:rPr lang="en-US">
                          <a:latin typeface="Aptos Display"/>
                        </a:rPr>
                        <a:t>Dragon</a:t>
                      </a:r>
                    </a:p>
                  </a:txBody>
                  <a:tcPr/>
                </a:tc>
                <a:tc>
                  <a:txBody>
                    <a:bodyPr/>
                    <a:lstStyle/>
                    <a:p>
                      <a:pPr lvl="0">
                        <a:buNone/>
                      </a:pPr>
                      <a:r>
                        <a:rPr lang="en-US">
                          <a:latin typeface="Aptos Display"/>
                        </a:rPr>
                        <a:t>871414</a:t>
                      </a:r>
                    </a:p>
                  </a:txBody>
                  <a:tcPr/>
                </a:tc>
                <a:tc>
                  <a:txBody>
                    <a:bodyPr/>
                    <a:lstStyle/>
                    <a:p>
                      <a:pPr lvl="0">
                        <a:buNone/>
                      </a:pPr>
                      <a:r>
                        <a:rPr lang="en-US">
                          <a:latin typeface="Aptos Display"/>
                        </a:rPr>
                        <a:t>2</a:t>
                      </a:r>
                    </a:p>
                  </a:txBody>
                  <a:tcPr/>
                </a:tc>
                <a:tc>
                  <a:txBody>
                    <a:bodyPr/>
                    <a:lstStyle/>
                    <a:p>
                      <a:pPr lvl="0">
                        <a:buNone/>
                      </a:pPr>
                      <a:r>
                        <a:rPr lang="en-US" sz="1800">
                          <a:latin typeface="Aptos Display"/>
                        </a:rPr>
                        <a:t>DNF</a:t>
                      </a:r>
                    </a:p>
                  </a:txBody>
                  <a:tcPr/>
                </a:tc>
                <a:extLst>
                  <a:ext uri="{0D108BD9-81ED-4DB2-BD59-A6C34878D82A}">
                    <a16:rowId xmlns:a16="http://schemas.microsoft.com/office/drawing/2014/main" val="2424034143"/>
                  </a:ext>
                </a:extLst>
              </a:tr>
            </a:tbl>
          </a:graphicData>
        </a:graphic>
      </p:graphicFrame>
      <p:pic>
        <p:nvPicPr>
          <p:cNvPr id="4" name="Picture 3" descr="A cube with a pixelated image&#10;&#10;AI-generated content may be incorrect.">
            <a:extLst>
              <a:ext uri="{FF2B5EF4-FFF2-40B4-BE49-F238E27FC236}">
                <a16:creationId xmlns:a16="http://schemas.microsoft.com/office/drawing/2014/main" id="{35B99D70-E025-BD73-574D-E5C70EEF3593}"/>
              </a:ext>
            </a:extLst>
          </p:cNvPr>
          <p:cNvPicPr>
            <a:picLocks noChangeAspect="1"/>
          </p:cNvPicPr>
          <p:nvPr/>
        </p:nvPicPr>
        <p:blipFill>
          <a:blip r:embed="rId3"/>
          <a:stretch>
            <a:fillRect/>
          </a:stretch>
        </p:blipFill>
        <p:spPr>
          <a:xfrm>
            <a:off x="-2507" y="868029"/>
            <a:ext cx="1123950" cy="1133475"/>
          </a:xfrm>
          <a:prstGeom prst="rect">
            <a:avLst/>
          </a:prstGeom>
        </p:spPr>
      </p:pic>
      <p:pic>
        <p:nvPicPr>
          <p:cNvPr id="5" name="Picture 4" descr="A cartoon character in a garment&#10;&#10;AI-generated content may be incorrect.">
            <a:extLst>
              <a:ext uri="{FF2B5EF4-FFF2-40B4-BE49-F238E27FC236}">
                <a16:creationId xmlns:a16="http://schemas.microsoft.com/office/drawing/2014/main" id="{1326888A-8B06-B6C4-9492-E5F6AABC72C6}"/>
              </a:ext>
            </a:extLst>
          </p:cNvPr>
          <p:cNvPicPr>
            <a:picLocks noChangeAspect="1"/>
          </p:cNvPicPr>
          <p:nvPr/>
        </p:nvPicPr>
        <p:blipFill>
          <a:blip r:embed="rId4"/>
          <a:stretch>
            <a:fillRect/>
          </a:stretch>
        </p:blipFill>
        <p:spPr>
          <a:xfrm>
            <a:off x="8018296" y="865521"/>
            <a:ext cx="1126457" cy="1108410"/>
          </a:xfrm>
          <a:prstGeom prst="rect">
            <a:avLst/>
          </a:prstGeom>
        </p:spPr>
      </p:pic>
      <p:pic>
        <p:nvPicPr>
          <p:cNvPr id="6" name="Picture 5" descr="A low poly monkey head&#10;&#10;AI-generated content may be incorrect.">
            <a:extLst>
              <a:ext uri="{FF2B5EF4-FFF2-40B4-BE49-F238E27FC236}">
                <a16:creationId xmlns:a16="http://schemas.microsoft.com/office/drawing/2014/main" id="{2B3A08E3-31C6-4290-E5B9-78CF650184DA}"/>
              </a:ext>
            </a:extLst>
          </p:cNvPr>
          <p:cNvPicPr>
            <a:picLocks noChangeAspect="1"/>
          </p:cNvPicPr>
          <p:nvPr/>
        </p:nvPicPr>
        <p:blipFill>
          <a:blip r:embed="rId5"/>
          <a:stretch>
            <a:fillRect/>
          </a:stretch>
        </p:blipFill>
        <p:spPr>
          <a:xfrm>
            <a:off x="-4548" y="2233508"/>
            <a:ext cx="1128964" cy="993106"/>
          </a:xfrm>
          <a:prstGeom prst="rect">
            <a:avLst/>
          </a:prstGeom>
        </p:spPr>
      </p:pic>
      <p:pic>
        <p:nvPicPr>
          <p:cNvPr id="7" name="Picture 6" descr="A white rabbit statue with orange outline&#10;&#10;AI-generated content may be incorrect.">
            <a:extLst>
              <a:ext uri="{FF2B5EF4-FFF2-40B4-BE49-F238E27FC236}">
                <a16:creationId xmlns:a16="http://schemas.microsoft.com/office/drawing/2014/main" id="{AAE0B82F-EE90-73AB-6BCC-643FAE122BA1}"/>
              </a:ext>
            </a:extLst>
          </p:cNvPr>
          <p:cNvPicPr>
            <a:picLocks noChangeAspect="1"/>
          </p:cNvPicPr>
          <p:nvPr/>
        </p:nvPicPr>
        <p:blipFill>
          <a:blip r:embed="rId6"/>
          <a:stretch>
            <a:fillRect/>
          </a:stretch>
        </p:blipFill>
        <p:spPr>
          <a:xfrm>
            <a:off x="8016997" y="2168417"/>
            <a:ext cx="1127650" cy="1128483"/>
          </a:xfrm>
          <a:prstGeom prst="rect">
            <a:avLst/>
          </a:prstGeom>
        </p:spPr>
      </p:pic>
      <p:pic>
        <p:nvPicPr>
          <p:cNvPr id="8" name="Picture 7" descr="A white dragon statue&#10;&#10;AI-generated content may be incorrect.">
            <a:extLst>
              <a:ext uri="{FF2B5EF4-FFF2-40B4-BE49-F238E27FC236}">
                <a16:creationId xmlns:a16="http://schemas.microsoft.com/office/drawing/2014/main" id="{B23C86BF-C1D7-0A37-FB02-B01346547358}"/>
              </a:ext>
            </a:extLst>
          </p:cNvPr>
          <p:cNvPicPr>
            <a:picLocks noChangeAspect="1"/>
          </p:cNvPicPr>
          <p:nvPr/>
        </p:nvPicPr>
        <p:blipFill>
          <a:blip r:embed="rId7"/>
          <a:stretch>
            <a:fillRect/>
          </a:stretch>
        </p:blipFill>
        <p:spPr>
          <a:xfrm>
            <a:off x="8013438" y="3510886"/>
            <a:ext cx="1129222" cy="1090197"/>
          </a:xfrm>
          <a:prstGeom prst="rect">
            <a:avLst/>
          </a:prstGeom>
        </p:spPr>
      </p:pic>
      <p:pic>
        <p:nvPicPr>
          <p:cNvPr id="9" name="Picture 8" descr="A white teapot with a handle&#10;&#10;AI-generated content may be incorrect.">
            <a:extLst>
              <a:ext uri="{FF2B5EF4-FFF2-40B4-BE49-F238E27FC236}">
                <a16:creationId xmlns:a16="http://schemas.microsoft.com/office/drawing/2014/main" id="{B3817F4B-4C27-E1A0-B5D7-BEB23D2060C7}"/>
              </a:ext>
            </a:extLst>
          </p:cNvPr>
          <p:cNvPicPr>
            <a:picLocks noChangeAspect="1"/>
          </p:cNvPicPr>
          <p:nvPr/>
        </p:nvPicPr>
        <p:blipFill>
          <a:blip r:embed="rId8"/>
          <a:stretch>
            <a:fillRect/>
          </a:stretch>
        </p:blipFill>
        <p:spPr>
          <a:xfrm>
            <a:off x="8019772" y="-1990"/>
            <a:ext cx="1127650" cy="741933"/>
          </a:xfrm>
          <a:prstGeom prst="rect">
            <a:avLst/>
          </a:prstGeom>
        </p:spPr>
      </p:pic>
      <p:sp>
        <p:nvSpPr>
          <p:cNvPr id="13" name="Content Placeholder 2">
            <a:extLst>
              <a:ext uri="{FF2B5EF4-FFF2-40B4-BE49-F238E27FC236}">
                <a16:creationId xmlns:a16="http://schemas.microsoft.com/office/drawing/2014/main" id="{42F918FD-E573-27FA-2200-87C06E9E524E}"/>
              </a:ext>
            </a:extLst>
          </p:cNvPr>
          <p:cNvSpPr txBox="1">
            <a:spLocks/>
          </p:cNvSpPr>
          <p:nvPr/>
        </p:nvSpPr>
        <p:spPr>
          <a:xfrm>
            <a:off x="2460190" y="4054742"/>
            <a:ext cx="4208514" cy="412421"/>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marL="0" indent="0">
              <a:spcAft>
                <a:spcPts val="900"/>
              </a:spcAft>
              <a:buNone/>
            </a:pPr>
            <a:r>
              <a:rPr lang="en-US" sz="1800" kern="0">
                <a:latin typeface="Aptos"/>
                <a:ea typeface="Geneva"/>
              </a:rPr>
              <a:t>*Reference screenshots taken in Blender</a:t>
            </a:r>
          </a:p>
        </p:txBody>
      </p:sp>
      <p:pic>
        <p:nvPicPr>
          <p:cNvPr id="14" name="Picture 13" descr="A low poly cow with orange outline&#10;&#10;AI-generated content may be incorrect.">
            <a:extLst>
              <a:ext uri="{FF2B5EF4-FFF2-40B4-BE49-F238E27FC236}">
                <a16:creationId xmlns:a16="http://schemas.microsoft.com/office/drawing/2014/main" id="{80382241-4194-965A-10C8-B5B7BDD92F8E}"/>
              </a:ext>
            </a:extLst>
          </p:cNvPr>
          <p:cNvPicPr>
            <a:picLocks noChangeAspect="1"/>
          </p:cNvPicPr>
          <p:nvPr/>
        </p:nvPicPr>
        <p:blipFill>
          <a:blip r:embed="rId9"/>
          <a:stretch>
            <a:fillRect/>
          </a:stretch>
        </p:blipFill>
        <p:spPr>
          <a:xfrm>
            <a:off x="2588" y="3629117"/>
            <a:ext cx="1132274" cy="848187"/>
          </a:xfrm>
          <a:prstGeom prst="rect">
            <a:avLst/>
          </a:prstGeom>
        </p:spPr>
      </p:pic>
    </p:spTree>
    <p:extLst>
      <p:ext uri="{BB962C8B-B14F-4D97-AF65-F5344CB8AC3E}">
        <p14:creationId xmlns:p14="http://schemas.microsoft.com/office/powerpoint/2010/main" val="2391606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0B91A-95E3-3D8F-D54E-3EAE2BD05F3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5F9B7D4-5F23-1859-ECEE-0E641FEE1394}"/>
              </a:ext>
            </a:extLst>
          </p:cNvPr>
          <p:cNvSpPr/>
          <p:nvPr/>
        </p:nvSpPr>
        <p:spPr bwMode="auto">
          <a:xfrm>
            <a:off x="-1284" y="862387"/>
            <a:ext cx="9146568" cy="3765478"/>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charset="0"/>
            </a:endParaRPr>
          </a:p>
        </p:txBody>
      </p:sp>
      <p:sp>
        <p:nvSpPr>
          <p:cNvPr id="2" name="Footer Placeholder 9">
            <a:extLst>
              <a:ext uri="{FF2B5EF4-FFF2-40B4-BE49-F238E27FC236}">
                <a16:creationId xmlns:a16="http://schemas.microsoft.com/office/drawing/2014/main" id="{6008071E-8306-2050-CFE4-16DA2903374F}"/>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6.7 Results</a:t>
            </a:r>
            <a:endParaRPr lang="en-US">
              <a:solidFill>
                <a:schemeClr val="bg1"/>
              </a:solidFill>
              <a:latin typeface="Aptos"/>
            </a:endParaRPr>
          </a:p>
          <a:p>
            <a:pPr algn="ctr"/>
            <a:r>
              <a:rPr lang="en-US" sz="1200">
                <a:solidFill>
                  <a:schemeClr val="bg1"/>
                </a:solidFill>
                <a:latin typeface="Aptos"/>
              </a:rPr>
              <a:t>Page Number: 90</a:t>
            </a:r>
            <a:endParaRPr lang="en-US">
              <a:solidFill>
                <a:schemeClr val="bg1"/>
              </a:solidFill>
              <a:latin typeface="Aptos"/>
            </a:endParaRPr>
          </a:p>
        </p:txBody>
      </p:sp>
      <p:sp>
        <p:nvSpPr>
          <p:cNvPr id="5" name="TextBox 4">
            <a:extLst>
              <a:ext uri="{FF2B5EF4-FFF2-40B4-BE49-F238E27FC236}">
                <a16:creationId xmlns:a16="http://schemas.microsoft.com/office/drawing/2014/main" id="{704AA454-BD6A-4190-52A9-47EDE95ED3D6}"/>
              </a:ext>
            </a:extLst>
          </p:cNvPr>
          <p:cNvSpPr txBox="1"/>
          <p:nvPr/>
        </p:nvSpPr>
        <p:spPr>
          <a:xfrm>
            <a:off x="178905" y="218480"/>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Test Results</a:t>
            </a:r>
            <a:endParaRPr lang="en-US" sz="3600">
              <a:solidFill>
                <a:srgbClr val="C8102E"/>
              </a:solidFill>
              <a:latin typeface="Aptos" panose="020B0004020202020204" pitchFamily="34" charset="0"/>
            </a:endParaRPr>
          </a:p>
        </p:txBody>
      </p:sp>
      <p:pic>
        <p:nvPicPr>
          <p:cNvPr id="3" name="Picture 2" descr="A white hexagon shaped object&#10;&#10;AI-generated content may be incorrect.">
            <a:extLst>
              <a:ext uri="{FF2B5EF4-FFF2-40B4-BE49-F238E27FC236}">
                <a16:creationId xmlns:a16="http://schemas.microsoft.com/office/drawing/2014/main" id="{102FFB98-8783-22E7-C191-1E95E3160F25}"/>
              </a:ext>
            </a:extLst>
          </p:cNvPr>
          <p:cNvPicPr>
            <a:picLocks noChangeAspect="1"/>
          </p:cNvPicPr>
          <p:nvPr/>
        </p:nvPicPr>
        <p:blipFill>
          <a:blip r:embed="rId3"/>
          <a:stretch>
            <a:fillRect/>
          </a:stretch>
        </p:blipFill>
        <p:spPr>
          <a:xfrm>
            <a:off x="730" y="1588514"/>
            <a:ext cx="1570962" cy="1651649"/>
          </a:xfrm>
          <a:prstGeom prst="rect">
            <a:avLst/>
          </a:prstGeom>
        </p:spPr>
      </p:pic>
      <p:pic>
        <p:nvPicPr>
          <p:cNvPr id="7" name="Picture 6" descr="A white outline of a bird&#10;&#10;AI-generated content may be incorrect.">
            <a:extLst>
              <a:ext uri="{FF2B5EF4-FFF2-40B4-BE49-F238E27FC236}">
                <a16:creationId xmlns:a16="http://schemas.microsoft.com/office/drawing/2014/main" id="{89C898C2-3F9B-5142-E4C1-A801D74E5981}"/>
              </a:ext>
            </a:extLst>
          </p:cNvPr>
          <p:cNvPicPr>
            <a:picLocks noChangeAspect="1"/>
          </p:cNvPicPr>
          <p:nvPr/>
        </p:nvPicPr>
        <p:blipFill>
          <a:blip r:embed="rId4"/>
          <a:stretch>
            <a:fillRect/>
          </a:stretch>
        </p:blipFill>
        <p:spPr>
          <a:xfrm>
            <a:off x="1471842" y="1586156"/>
            <a:ext cx="1622331" cy="1665942"/>
          </a:xfrm>
          <a:prstGeom prst="rect">
            <a:avLst/>
          </a:prstGeom>
        </p:spPr>
      </p:pic>
      <p:pic>
        <p:nvPicPr>
          <p:cNvPr id="11" name="Picture 10" descr="A white cow on a grey background&#10;&#10;AI-generated content may be incorrect.">
            <a:extLst>
              <a:ext uri="{FF2B5EF4-FFF2-40B4-BE49-F238E27FC236}">
                <a16:creationId xmlns:a16="http://schemas.microsoft.com/office/drawing/2014/main" id="{DB1C9335-7C77-BA91-7D3F-9264953A0E9E}"/>
              </a:ext>
            </a:extLst>
          </p:cNvPr>
          <p:cNvPicPr>
            <a:picLocks noChangeAspect="1"/>
          </p:cNvPicPr>
          <p:nvPr/>
        </p:nvPicPr>
        <p:blipFill>
          <a:blip r:embed="rId5"/>
          <a:stretch>
            <a:fillRect/>
          </a:stretch>
        </p:blipFill>
        <p:spPr>
          <a:xfrm>
            <a:off x="3030989" y="1587713"/>
            <a:ext cx="1643629" cy="1665941"/>
          </a:xfrm>
          <a:prstGeom prst="rect">
            <a:avLst/>
          </a:prstGeom>
        </p:spPr>
      </p:pic>
      <p:pic>
        <p:nvPicPr>
          <p:cNvPr id="15" name="Picture 14" descr="A white cartoon character on a black background&#10;&#10;AI-generated content may be incorrect.">
            <a:extLst>
              <a:ext uri="{FF2B5EF4-FFF2-40B4-BE49-F238E27FC236}">
                <a16:creationId xmlns:a16="http://schemas.microsoft.com/office/drawing/2014/main" id="{BE4556FF-212E-7B6A-6C1F-C7D02E49549E}"/>
              </a:ext>
            </a:extLst>
          </p:cNvPr>
          <p:cNvPicPr>
            <a:picLocks noChangeAspect="1"/>
          </p:cNvPicPr>
          <p:nvPr/>
        </p:nvPicPr>
        <p:blipFill>
          <a:blip r:embed="rId6"/>
          <a:stretch>
            <a:fillRect/>
          </a:stretch>
        </p:blipFill>
        <p:spPr>
          <a:xfrm>
            <a:off x="6000844" y="1585056"/>
            <a:ext cx="1626267" cy="1672724"/>
          </a:xfrm>
          <a:prstGeom prst="rect">
            <a:avLst/>
          </a:prstGeom>
        </p:spPr>
      </p:pic>
      <p:pic>
        <p:nvPicPr>
          <p:cNvPr id="16" name="Picture 15" descr="A white teapot on a gray background&#10;&#10;AI-generated content may be incorrect.">
            <a:extLst>
              <a:ext uri="{FF2B5EF4-FFF2-40B4-BE49-F238E27FC236}">
                <a16:creationId xmlns:a16="http://schemas.microsoft.com/office/drawing/2014/main" id="{F0CC6966-4F56-7443-F766-E1E3209FB4FB}"/>
              </a:ext>
            </a:extLst>
          </p:cNvPr>
          <p:cNvPicPr>
            <a:picLocks noChangeAspect="1"/>
          </p:cNvPicPr>
          <p:nvPr/>
        </p:nvPicPr>
        <p:blipFill>
          <a:blip r:embed="rId7"/>
          <a:stretch>
            <a:fillRect/>
          </a:stretch>
        </p:blipFill>
        <p:spPr>
          <a:xfrm>
            <a:off x="4572594" y="1585718"/>
            <a:ext cx="1607952" cy="1666376"/>
          </a:xfrm>
          <a:prstGeom prst="rect">
            <a:avLst/>
          </a:prstGeom>
        </p:spPr>
      </p:pic>
      <p:pic>
        <p:nvPicPr>
          <p:cNvPr id="9" name="Picture 8" descr="A white rabbit on a black background&#10;&#10;AI-generated content may be incorrect.">
            <a:extLst>
              <a:ext uri="{FF2B5EF4-FFF2-40B4-BE49-F238E27FC236}">
                <a16:creationId xmlns:a16="http://schemas.microsoft.com/office/drawing/2014/main" id="{71BE8D90-F499-38EF-96F8-5FC058ECB257}"/>
              </a:ext>
            </a:extLst>
          </p:cNvPr>
          <p:cNvPicPr>
            <a:picLocks noChangeAspect="1"/>
          </p:cNvPicPr>
          <p:nvPr/>
        </p:nvPicPr>
        <p:blipFill>
          <a:blip r:embed="rId8"/>
          <a:stretch>
            <a:fillRect/>
          </a:stretch>
        </p:blipFill>
        <p:spPr>
          <a:xfrm>
            <a:off x="7536878" y="1584701"/>
            <a:ext cx="1605168" cy="1603530"/>
          </a:xfrm>
          <a:prstGeom prst="rect">
            <a:avLst/>
          </a:prstGeom>
        </p:spPr>
      </p:pic>
      <p:graphicFrame>
        <p:nvGraphicFramePr>
          <p:cNvPr id="8" name="Table 7">
            <a:extLst>
              <a:ext uri="{FF2B5EF4-FFF2-40B4-BE49-F238E27FC236}">
                <a16:creationId xmlns:a16="http://schemas.microsoft.com/office/drawing/2014/main" id="{96F5FA15-773E-1B5E-DB04-C541ACD3ED56}"/>
              </a:ext>
            </a:extLst>
          </p:cNvPr>
          <p:cNvGraphicFramePr>
            <a:graphicFrameLocks noGrp="1"/>
          </p:cNvGraphicFramePr>
          <p:nvPr>
            <p:extLst>
              <p:ext uri="{D42A27DB-BD31-4B8C-83A1-F6EECF244321}">
                <p14:modId xmlns:p14="http://schemas.microsoft.com/office/powerpoint/2010/main" val="98556398"/>
              </p:ext>
            </p:extLst>
          </p:nvPr>
        </p:nvGraphicFramePr>
        <p:xfrm>
          <a:off x="0" y="3192033"/>
          <a:ext cx="9141184" cy="787694"/>
        </p:xfrm>
        <a:graphic>
          <a:graphicData uri="http://schemas.openxmlformats.org/drawingml/2006/table">
            <a:tbl>
              <a:tblPr firstRow="1" bandRow="1">
                <a:tableStyleId>{616DA210-FB5B-4158-B5E0-FEB733F419BA}</a:tableStyleId>
              </a:tblPr>
              <a:tblGrid>
                <a:gridCol w="1561095">
                  <a:extLst>
                    <a:ext uri="{9D8B030D-6E8A-4147-A177-3AD203B41FA5}">
                      <a16:colId xmlns:a16="http://schemas.microsoft.com/office/drawing/2014/main" val="2159116169"/>
                    </a:ext>
                  </a:extLst>
                </a:gridCol>
                <a:gridCol w="1506953">
                  <a:extLst>
                    <a:ext uri="{9D8B030D-6E8A-4147-A177-3AD203B41FA5}">
                      <a16:colId xmlns:a16="http://schemas.microsoft.com/office/drawing/2014/main" val="1859935072"/>
                    </a:ext>
                  </a:extLst>
                </a:gridCol>
                <a:gridCol w="1570121">
                  <a:extLst>
                    <a:ext uri="{9D8B030D-6E8A-4147-A177-3AD203B41FA5}">
                      <a16:colId xmlns:a16="http://schemas.microsoft.com/office/drawing/2014/main" val="385436174"/>
                    </a:ext>
                  </a:extLst>
                </a:gridCol>
                <a:gridCol w="1434760">
                  <a:extLst>
                    <a:ext uri="{9D8B030D-6E8A-4147-A177-3AD203B41FA5}">
                      <a16:colId xmlns:a16="http://schemas.microsoft.com/office/drawing/2014/main" val="1540372800"/>
                    </a:ext>
                  </a:extLst>
                </a:gridCol>
                <a:gridCol w="1506953">
                  <a:extLst>
                    <a:ext uri="{9D8B030D-6E8A-4147-A177-3AD203B41FA5}">
                      <a16:colId xmlns:a16="http://schemas.microsoft.com/office/drawing/2014/main" val="729966936"/>
                    </a:ext>
                  </a:extLst>
                </a:gridCol>
                <a:gridCol w="1561302">
                  <a:extLst>
                    <a:ext uri="{9D8B030D-6E8A-4147-A177-3AD203B41FA5}">
                      <a16:colId xmlns:a16="http://schemas.microsoft.com/office/drawing/2014/main" val="2967992596"/>
                    </a:ext>
                  </a:extLst>
                </a:gridCol>
              </a:tblGrid>
              <a:tr h="397042">
                <a:tc>
                  <a:txBody>
                    <a:bodyPr/>
                    <a:lstStyle/>
                    <a:p>
                      <a:r>
                        <a:rPr lang="en-US">
                          <a:solidFill>
                            <a:schemeClr val="bg1"/>
                          </a:solidFill>
                          <a:latin typeface="Aptos Display"/>
                        </a:rPr>
                        <a:t>Cube</a:t>
                      </a:r>
                    </a:p>
                  </a:txBody>
                  <a:tcPr>
                    <a:solidFill>
                      <a:srgbClr val="CE1126"/>
                    </a:solidFill>
                  </a:tcPr>
                </a:tc>
                <a:tc>
                  <a:txBody>
                    <a:bodyPr/>
                    <a:lstStyle/>
                    <a:p>
                      <a:r>
                        <a:rPr lang="en-US">
                          <a:solidFill>
                            <a:schemeClr val="bg1"/>
                          </a:solidFill>
                          <a:latin typeface="Aptos Display"/>
                        </a:rPr>
                        <a:t>Suzanne</a:t>
                      </a:r>
                    </a:p>
                  </a:txBody>
                  <a:tcPr>
                    <a:solidFill>
                      <a:srgbClr val="CE1126"/>
                    </a:solidFill>
                  </a:tcPr>
                </a:tc>
                <a:tc>
                  <a:txBody>
                    <a:bodyPr/>
                    <a:lstStyle/>
                    <a:p>
                      <a:r>
                        <a:rPr lang="en-US">
                          <a:solidFill>
                            <a:schemeClr val="bg1"/>
                          </a:solidFill>
                          <a:latin typeface="Aptos Display"/>
                        </a:rPr>
                        <a:t>Cow</a:t>
                      </a:r>
                    </a:p>
                  </a:txBody>
                  <a:tcPr>
                    <a:solidFill>
                      <a:srgbClr val="CE1126"/>
                    </a:solidFill>
                  </a:tcPr>
                </a:tc>
                <a:tc>
                  <a:txBody>
                    <a:bodyPr/>
                    <a:lstStyle/>
                    <a:p>
                      <a:r>
                        <a:rPr lang="en-US">
                          <a:solidFill>
                            <a:schemeClr val="bg1"/>
                          </a:solidFill>
                          <a:latin typeface="Aptos Display"/>
                        </a:rPr>
                        <a:t>Teapot</a:t>
                      </a:r>
                    </a:p>
                  </a:txBody>
                  <a:tcPr>
                    <a:solidFill>
                      <a:srgbClr val="CE1126"/>
                    </a:solidFill>
                  </a:tcPr>
                </a:tc>
                <a:tc>
                  <a:txBody>
                    <a:bodyPr/>
                    <a:lstStyle/>
                    <a:p>
                      <a:pPr lvl="0">
                        <a:buNone/>
                      </a:pPr>
                      <a:r>
                        <a:rPr lang="en-US" err="1">
                          <a:solidFill>
                            <a:schemeClr val="bg1"/>
                          </a:solidFill>
                          <a:latin typeface="Aptos Display"/>
                        </a:rPr>
                        <a:t>Chebureshka</a:t>
                      </a:r>
                    </a:p>
                  </a:txBody>
                  <a:tcPr>
                    <a:solidFill>
                      <a:srgbClr val="CE1126"/>
                    </a:solidFill>
                  </a:tcPr>
                </a:tc>
                <a:tc>
                  <a:txBody>
                    <a:bodyPr/>
                    <a:lstStyle/>
                    <a:p>
                      <a:pPr lvl="0">
                        <a:buNone/>
                      </a:pPr>
                      <a:r>
                        <a:rPr lang="en-US">
                          <a:solidFill>
                            <a:schemeClr val="bg1"/>
                          </a:solidFill>
                          <a:latin typeface="Aptos Display"/>
                        </a:rPr>
                        <a:t>Bunny</a:t>
                      </a:r>
                    </a:p>
                  </a:txBody>
                  <a:tcPr>
                    <a:solidFill>
                      <a:srgbClr val="CE1126"/>
                    </a:solidFill>
                  </a:tcPr>
                </a:tc>
                <a:extLst>
                  <a:ext uri="{0D108BD9-81ED-4DB2-BD59-A6C34878D82A}">
                    <a16:rowId xmlns:a16="http://schemas.microsoft.com/office/drawing/2014/main" val="956453616"/>
                  </a:ext>
                </a:extLst>
              </a:tr>
              <a:tr h="390652">
                <a:tc>
                  <a:txBody>
                    <a:bodyPr/>
                    <a:lstStyle/>
                    <a:p>
                      <a:r>
                        <a:rPr lang="en-US">
                          <a:latin typeface="Aptos Display"/>
                        </a:rPr>
                        <a:t>22.2 FPS</a:t>
                      </a:r>
                    </a:p>
                  </a:txBody>
                  <a:tcPr>
                    <a:solidFill>
                      <a:schemeClr val="bg1"/>
                    </a:solidFill>
                  </a:tcPr>
                </a:tc>
                <a:tc>
                  <a:txBody>
                    <a:bodyPr/>
                    <a:lstStyle/>
                    <a:p>
                      <a:r>
                        <a:rPr lang="en-US">
                          <a:latin typeface="Aptos Display"/>
                        </a:rPr>
                        <a:t>9.37 FPS</a:t>
                      </a:r>
                    </a:p>
                  </a:txBody>
                  <a:tcPr>
                    <a:solidFill>
                      <a:schemeClr val="bg1"/>
                    </a:solidFill>
                  </a:tcPr>
                </a:tc>
                <a:tc>
                  <a:txBody>
                    <a:bodyPr/>
                    <a:lstStyle/>
                    <a:p>
                      <a:r>
                        <a:rPr lang="en-US">
                          <a:latin typeface="Aptos Display"/>
                        </a:rPr>
                        <a:t>3.7 FPS</a:t>
                      </a:r>
                    </a:p>
                  </a:txBody>
                  <a:tcPr>
                    <a:solidFill>
                      <a:schemeClr val="bg1"/>
                    </a:solidFill>
                  </a:tcPr>
                </a:tc>
                <a:tc>
                  <a:txBody>
                    <a:bodyPr/>
                    <a:lstStyle/>
                    <a:p>
                      <a:r>
                        <a:rPr lang="en-US">
                          <a:latin typeface="Aptos Display"/>
                        </a:rPr>
                        <a:t>3.3 FPS</a:t>
                      </a:r>
                    </a:p>
                  </a:txBody>
                  <a:tcPr>
                    <a:solidFill>
                      <a:schemeClr val="bg1"/>
                    </a:solidFill>
                  </a:tcPr>
                </a:tc>
                <a:tc>
                  <a:txBody>
                    <a:bodyPr/>
                    <a:lstStyle/>
                    <a:p>
                      <a:pPr lvl="0">
                        <a:buNone/>
                      </a:pPr>
                      <a:r>
                        <a:rPr lang="en-US">
                          <a:latin typeface="Aptos Display"/>
                        </a:rPr>
                        <a:t>1.7 FPS</a:t>
                      </a:r>
                    </a:p>
                  </a:txBody>
                  <a:tcPr>
                    <a:solidFill>
                      <a:schemeClr val="bg1"/>
                    </a:solidFill>
                  </a:tcPr>
                </a:tc>
                <a:tc>
                  <a:txBody>
                    <a:bodyPr/>
                    <a:lstStyle/>
                    <a:p>
                      <a:pPr lvl="0">
                        <a:buNone/>
                      </a:pPr>
                      <a:r>
                        <a:rPr lang="en-US">
                          <a:latin typeface="Aptos Display"/>
                        </a:rPr>
                        <a:t>0.3 FPS</a:t>
                      </a:r>
                    </a:p>
                  </a:txBody>
                  <a:tcPr>
                    <a:solidFill>
                      <a:schemeClr val="bg1"/>
                    </a:solidFill>
                  </a:tcPr>
                </a:tc>
                <a:extLst>
                  <a:ext uri="{0D108BD9-81ED-4DB2-BD59-A6C34878D82A}">
                    <a16:rowId xmlns:a16="http://schemas.microsoft.com/office/drawing/2014/main" val="3826131260"/>
                  </a:ext>
                </a:extLst>
              </a:tr>
            </a:tbl>
          </a:graphicData>
        </a:graphic>
      </p:graphicFrame>
    </p:spTree>
    <p:extLst>
      <p:ext uri="{BB962C8B-B14F-4D97-AF65-F5344CB8AC3E}">
        <p14:creationId xmlns:p14="http://schemas.microsoft.com/office/powerpoint/2010/main" val="23034608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1BF245-7447-4EEB-0490-5B201ACA87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D369AE-FA43-D535-3314-F471A4F34DDB}"/>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Hardening</a:t>
            </a:r>
            <a:endParaRPr lang="en-US"/>
          </a:p>
        </p:txBody>
      </p:sp>
      <p:cxnSp>
        <p:nvCxnSpPr>
          <p:cNvPr id="5" name="Straight Connector 4">
            <a:extLst>
              <a:ext uri="{FF2B5EF4-FFF2-40B4-BE49-F238E27FC236}">
                <a16:creationId xmlns:a16="http://schemas.microsoft.com/office/drawing/2014/main" id="{D51C8405-8BAD-D1FF-5D6E-5A9883CB610F}"/>
              </a:ext>
            </a:extLst>
          </p:cNvPr>
          <p:cNvCxnSpPr/>
          <p:nvPr/>
        </p:nvCxnSpPr>
        <p:spPr bwMode="auto">
          <a:xfrm>
            <a:off x="207480" y="765151"/>
            <a:ext cx="3943249" cy="698"/>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59A10B08-5795-3F14-C6C5-7598CC54EA43}"/>
              </a:ext>
            </a:extLst>
          </p:cNvPr>
          <p:cNvSpPr txBox="1">
            <a:spLocks/>
          </p:cNvSpPr>
          <p:nvPr/>
        </p:nvSpPr>
        <p:spPr>
          <a:xfrm>
            <a:off x="207480" y="842603"/>
            <a:ext cx="3477829" cy="3744380"/>
          </a:xfrm>
        </p:spPr>
        <p:txBody>
          <a:bodyPr vert="horz" lIns="68580" tIns="34290" rIns="68580" bIns="34290" rtlCol="0" anchor="t">
            <a:normAutofit fontScale="92500" lnSpcReduction="20000"/>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marL="285750" indent="-285750">
              <a:spcAft>
                <a:spcPts val="900"/>
              </a:spcAft>
            </a:pPr>
            <a:r>
              <a:rPr lang="en-US" sz="1800" kern="0" err="1">
                <a:latin typeface="Aptos"/>
                <a:ea typeface="+mn-lt"/>
                <a:cs typeface="+mn-lt"/>
              </a:rPr>
              <a:t>OpenLane</a:t>
            </a:r>
            <a:r>
              <a:rPr lang="en-US" sz="1800" kern="0">
                <a:latin typeface="Aptos"/>
                <a:ea typeface="+mn-lt"/>
                <a:cs typeface="+mn-lt"/>
              </a:rPr>
              <a:t> hardening flow </a:t>
            </a:r>
          </a:p>
          <a:p>
            <a:pPr marL="685800" lvl="1">
              <a:spcAft>
                <a:spcPts val="900"/>
              </a:spcAft>
              <a:buFont typeface="Courier New" panose="02070309020205020404" pitchFamily="49" charset="0"/>
              <a:buChar char="o"/>
            </a:pPr>
            <a:r>
              <a:rPr lang="en-US" sz="1700" kern="0">
                <a:latin typeface="Aptos"/>
                <a:ea typeface="+mn-lt"/>
                <a:cs typeface="+mn-lt"/>
              </a:rPr>
              <a:t>Synthesis</a:t>
            </a:r>
          </a:p>
          <a:p>
            <a:pPr marL="685800" lvl="1">
              <a:spcAft>
                <a:spcPts val="900"/>
              </a:spcAft>
              <a:buFont typeface="Courier New" panose="02070309020205020404" pitchFamily="49" charset="0"/>
              <a:buChar char="o"/>
            </a:pPr>
            <a:r>
              <a:rPr lang="en-US" sz="1700" kern="0">
                <a:latin typeface="Aptos"/>
                <a:ea typeface="+mn-lt"/>
                <a:cs typeface="+mn-lt"/>
              </a:rPr>
              <a:t>Routing and Optimizations</a:t>
            </a:r>
          </a:p>
          <a:p>
            <a:pPr marL="685800" lvl="1">
              <a:spcAft>
                <a:spcPts val="900"/>
              </a:spcAft>
              <a:buFont typeface="Courier New" panose="02070309020205020404" pitchFamily="49" charset="0"/>
              <a:buChar char="o"/>
            </a:pPr>
            <a:r>
              <a:rPr lang="en-US" sz="1700" kern="0">
                <a:latin typeface="Aptos"/>
                <a:ea typeface="+mn-lt"/>
                <a:cs typeface="+mn-lt"/>
              </a:rPr>
              <a:t>DRC &amp; LVS</a:t>
            </a:r>
          </a:p>
          <a:p>
            <a:pPr marL="685800" lvl="1">
              <a:spcAft>
                <a:spcPts val="900"/>
              </a:spcAft>
              <a:buFont typeface="Courier New" panose="02070309020205020404" pitchFamily="49" charset="0"/>
              <a:buChar char="o"/>
            </a:pPr>
            <a:r>
              <a:rPr lang="en-US" sz="1700" kern="0">
                <a:latin typeface="Aptos"/>
                <a:ea typeface="+mn-lt"/>
                <a:cs typeface="+mn-lt"/>
              </a:rPr>
              <a:t>Timing verification</a:t>
            </a:r>
          </a:p>
          <a:p>
            <a:pPr marL="285750">
              <a:spcAft>
                <a:spcPts val="900"/>
              </a:spcAft>
            </a:pPr>
            <a:r>
              <a:rPr lang="en-US" sz="1800" kern="0" err="1">
                <a:latin typeface="Aptos"/>
                <a:ea typeface="+mn-lt"/>
                <a:cs typeface="+mn-lt"/>
              </a:rPr>
              <a:t>OpenROAD</a:t>
            </a:r>
            <a:r>
              <a:rPr lang="en-US" sz="1800" kern="0">
                <a:latin typeface="Aptos"/>
                <a:ea typeface="+mn-lt"/>
                <a:cs typeface="+mn-lt"/>
              </a:rPr>
              <a:t> GUI was used to verify that PDN layers were correctly synthesized.</a:t>
            </a:r>
          </a:p>
          <a:p>
            <a:pPr marL="285750" indent="-285750">
              <a:spcAft>
                <a:spcPts val="900"/>
              </a:spcAft>
            </a:pPr>
            <a:r>
              <a:rPr lang="en-US" sz="1800" kern="0">
                <a:latin typeface="Aptos"/>
                <a:ea typeface="+mn-lt"/>
                <a:cs typeface="+mn-lt"/>
              </a:rPr>
              <a:t>Total area of hardened macros were minimized using our custom python optimization script.</a:t>
            </a:r>
            <a:endParaRPr lang="en-US"/>
          </a:p>
          <a:p>
            <a:pPr>
              <a:spcAft>
                <a:spcPts val="900"/>
              </a:spcAft>
            </a:pPr>
            <a:endParaRPr lang="en-US" sz="1800" kern="0">
              <a:latin typeface="Univers 67 CondensedBold"/>
              <a:ea typeface="+mn-lt"/>
              <a:cs typeface="+mn-lt"/>
            </a:endParaRPr>
          </a:p>
          <a:p>
            <a:pPr>
              <a:spcAft>
                <a:spcPts val="900"/>
              </a:spcAft>
            </a:pPr>
            <a:endParaRPr lang="en-US" sz="1800" kern="0">
              <a:latin typeface="Univers 67 CondensedBold"/>
              <a:ea typeface="+mn-lt"/>
              <a:cs typeface="+mn-lt"/>
            </a:endParaRPr>
          </a:p>
          <a:p>
            <a:pPr>
              <a:spcAft>
                <a:spcPts val="900"/>
              </a:spcAft>
            </a:pPr>
            <a:endParaRPr lang="en-US" sz="1800" kern="0">
              <a:latin typeface="Aptos"/>
              <a:ea typeface="+mn-lt"/>
              <a:cs typeface="+mn-lt"/>
            </a:endParaRPr>
          </a:p>
          <a:p>
            <a:pPr>
              <a:spcAft>
                <a:spcPts val="900"/>
              </a:spcAft>
            </a:pPr>
            <a:endParaRPr lang="en-US" sz="1800" kern="0">
              <a:latin typeface="Aptos"/>
              <a:ea typeface="+mn-lt"/>
              <a:cs typeface="+mn-lt"/>
            </a:endParaRPr>
          </a:p>
        </p:txBody>
      </p:sp>
      <p:sp>
        <p:nvSpPr>
          <p:cNvPr id="3" name="Footer Placeholder 2">
            <a:extLst>
              <a:ext uri="{FF2B5EF4-FFF2-40B4-BE49-F238E27FC236}">
                <a16:creationId xmlns:a16="http://schemas.microsoft.com/office/drawing/2014/main" id="{68F8CDD6-4A36-C142-F5DC-1FB21153CD7E}"/>
              </a:ext>
            </a:extLst>
          </p:cNvPr>
          <p:cNvSpPr>
            <a:spLocks noGrp="1"/>
          </p:cNvSpPr>
          <p:nvPr>
            <p:ph type="ftr" sz="quarter" idx="10"/>
          </p:nvPr>
        </p:nvSpPr>
        <p:spPr>
          <a:xfrm>
            <a:off x="2905857" y="4710113"/>
            <a:ext cx="3332284" cy="322994"/>
          </a:xfrm>
        </p:spPr>
        <p:txBody>
          <a:bodyPr/>
          <a:lstStyle/>
          <a:p>
            <a:r>
              <a:rPr lang="en-US">
                <a:latin typeface="Aptos"/>
              </a:rPr>
              <a:t>Section: 7.1 Hardening</a:t>
            </a:r>
          </a:p>
          <a:p>
            <a:r>
              <a:rPr lang="en-US">
                <a:latin typeface="Aptos"/>
              </a:rPr>
              <a:t>Page Number: 94</a:t>
            </a:r>
          </a:p>
        </p:txBody>
      </p:sp>
      <p:sp>
        <p:nvSpPr>
          <p:cNvPr id="7" name="TextBox 6">
            <a:extLst>
              <a:ext uri="{FF2B5EF4-FFF2-40B4-BE49-F238E27FC236}">
                <a16:creationId xmlns:a16="http://schemas.microsoft.com/office/drawing/2014/main" id="{14CB1E6B-FAE5-A66A-7857-BCE64501BBFA}"/>
              </a:ext>
            </a:extLst>
          </p:cNvPr>
          <p:cNvSpPr txBox="1"/>
          <p:nvPr/>
        </p:nvSpPr>
        <p:spPr>
          <a:xfrm>
            <a:off x="4042762" y="3754611"/>
            <a:ext cx="4572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rgbClr val="616161"/>
                </a:solidFill>
                <a:latin typeface="Aptos"/>
              </a:rPr>
              <a:t>Area Table</a:t>
            </a:r>
          </a:p>
        </p:txBody>
      </p:sp>
      <p:graphicFrame>
        <p:nvGraphicFramePr>
          <p:cNvPr id="8" name="Table 7">
            <a:extLst>
              <a:ext uri="{FF2B5EF4-FFF2-40B4-BE49-F238E27FC236}">
                <a16:creationId xmlns:a16="http://schemas.microsoft.com/office/drawing/2014/main" id="{B3C57865-2D35-77C3-597A-F1D4EBDF87D6}"/>
              </a:ext>
            </a:extLst>
          </p:cNvPr>
          <p:cNvGraphicFramePr>
            <a:graphicFrameLocks noGrp="1"/>
          </p:cNvGraphicFramePr>
          <p:nvPr>
            <p:extLst>
              <p:ext uri="{D42A27DB-BD31-4B8C-83A1-F6EECF244321}">
                <p14:modId xmlns:p14="http://schemas.microsoft.com/office/powerpoint/2010/main" val="681418264"/>
              </p:ext>
            </p:extLst>
          </p:nvPr>
        </p:nvGraphicFramePr>
        <p:xfrm>
          <a:off x="3812678" y="1075998"/>
          <a:ext cx="5208894" cy="2463930"/>
        </p:xfrm>
        <a:graphic>
          <a:graphicData uri="http://schemas.openxmlformats.org/drawingml/2006/table">
            <a:tbl>
              <a:tblPr bandRow="1">
                <a:tableStyleId>{5C22544A-7EE6-4342-B048-85BDC9FD1C3A}</a:tableStyleId>
              </a:tblPr>
              <a:tblGrid>
                <a:gridCol w="1551398">
                  <a:extLst>
                    <a:ext uri="{9D8B030D-6E8A-4147-A177-3AD203B41FA5}">
                      <a16:colId xmlns:a16="http://schemas.microsoft.com/office/drawing/2014/main" val="3794240007"/>
                    </a:ext>
                  </a:extLst>
                </a:gridCol>
                <a:gridCol w="1820081">
                  <a:extLst>
                    <a:ext uri="{9D8B030D-6E8A-4147-A177-3AD203B41FA5}">
                      <a16:colId xmlns:a16="http://schemas.microsoft.com/office/drawing/2014/main" val="560205825"/>
                    </a:ext>
                  </a:extLst>
                </a:gridCol>
                <a:gridCol w="1837415">
                  <a:extLst>
                    <a:ext uri="{9D8B030D-6E8A-4147-A177-3AD203B41FA5}">
                      <a16:colId xmlns:a16="http://schemas.microsoft.com/office/drawing/2014/main" val="395895074"/>
                    </a:ext>
                  </a:extLst>
                </a:gridCol>
              </a:tblGrid>
              <a:tr h="408213">
                <a:tc>
                  <a:txBody>
                    <a:bodyPr/>
                    <a:lstStyle/>
                    <a:p>
                      <a:pPr algn="l" rtl="0" fontAlgn="base">
                        <a:lnSpc>
                          <a:spcPts val="2550"/>
                        </a:lnSpc>
                        <a:buNone/>
                      </a:pPr>
                      <a:r>
                        <a:rPr lang="en-US" sz="1600" b="1" i="0">
                          <a:solidFill>
                            <a:srgbClr val="FFFFFF"/>
                          </a:solidFill>
                          <a:effectLst/>
                          <a:latin typeface="Aptos Display"/>
                        </a:rPr>
                        <a:t>Module</a:t>
                      </a:r>
                      <a:endParaRPr lang="en-US" sz="1600" b="1" i="0">
                        <a:solidFill>
                          <a:srgbClr val="000000"/>
                        </a:solidFill>
                        <a:effectLst/>
                        <a:latin typeface="Aptos Display"/>
                      </a:endParaRP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29632" cap="flat" cmpd="sng" algn="ctr">
                      <a:solidFill>
                        <a:srgbClr val="000000"/>
                      </a:solidFill>
                      <a:prstDash val="solid"/>
                      <a:round/>
                      <a:headEnd type="none" w="med" len="med"/>
                      <a:tailEnd type="none" w="med" len="med"/>
                    </a:lnB>
                    <a:solidFill>
                      <a:srgbClr val="CE1126"/>
                    </a:solidFill>
                  </a:tcPr>
                </a:tc>
                <a:tc>
                  <a:txBody>
                    <a:bodyPr/>
                    <a:lstStyle/>
                    <a:p>
                      <a:pPr algn="l" rtl="0" fontAlgn="base">
                        <a:lnSpc>
                          <a:spcPts val="2550"/>
                        </a:lnSpc>
                        <a:buNone/>
                      </a:pPr>
                      <a:r>
                        <a:rPr lang="en-US" sz="1600" b="1" i="0">
                          <a:solidFill>
                            <a:srgbClr val="FFFFFF"/>
                          </a:solidFill>
                          <a:effectLst/>
                          <a:latin typeface="Aptos Display"/>
                        </a:rPr>
                        <a:t>Dimensions (</a:t>
                      </a:r>
                      <a:r>
                        <a:rPr lang="en-US" sz="1600" b="0" i="0" u="none" strike="noStrike">
                          <a:solidFill>
                            <a:srgbClr val="FFFFFF"/>
                          </a:solidFill>
                          <a:effectLst/>
                          <a:latin typeface="Univers 67 CondensedBold"/>
                        </a:rPr>
                        <a:t>μ</a:t>
                      </a:r>
                      <a:r>
                        <a:rPr lang="en-US" sz="1600" b="1" i="0">
                          <a:solidFill>
                            <a:srgbClr val="FFFFFF"/>
                          </a:solidFill>
                          <a:effectLst/>
                          <a:latin typeface="Aptos Display"/>
                        </a:rPr>
                        <a:t>m)</a:t>
                      </a:r>
                      <a:endParaRPr lang="en-US" sz="1600" b="1" i="0">
                        <a:solidFill>
                          <a:srgbClr val="000000"/>
                        </a:solidFill>
                        <a:effectLst/>
                        <a:latin typeface="Aptos Display"/>
                      </a:endParaRP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29632" cap="flat" cmpd="sng" algn="ctr">
                      <a:solidFill>
                        <a:srgbClr val="000000"/>
                      </a:solidFill>
                      <a:prstDash val="solid"/>
                      <a:round/>
                      <a:headEnd type="none" w="med" len="med"/>
                      <a:tailEnd type="none" w="med" len="med"/>
                    </a:lnB>
                    <a:solidFill>
                      <a:srgbClr val="CE1126"/>
                    </a:solidFill>
                  </a:tcPr>
                </a:tc>
                <a:tc>
                  <a:txBody>
                    <a:bodyPr/>
                    <a:lstStyle/>
                    <a:p>
                      <a:pPr algn="l" rtl="0" fontAlgn="base">
                        <a:lnSpc>
                          <a:spcPts val="2550"/>
                        </a:lnSpc>
                        <a:buNone/>
                      </a:pPr>
                      <a:r>
                        <a:rPr lang="en-US" sz="1600" b="1" i="0">
                          <a:solidFill>
                            <a:srgbClr val="FFFFFF"/>
                          </a:solidFill>
                          <a:effectLst/>
                          <a:latin typeface="Aptos Display"/>
                        </a:rPr>
                        <a:t>Area (mm</a:t>
                      </a:r>
                      <a:r>
                        <a:rPr lang="en-US" sz="1100" b="1" i="0" baseline="30000">
                          <a:solidFill>
                            <a:srgbClr val="FFFFFF"/>
                          </a:solidFill>
                          <a:effectLst/>
                          <a:latin typeface="Aptos Display"/>
                        </a:rPr>
                        <a:t>2</a:t>
                      </a:r>
                      <a:r>
                        <a:rPr lang="en-US" sz="1600" b="1" i="0">
                          <a:solidFill>
                            <a:srgbClr val="FFFFFF"/>
                          </a:solidFill>
                          <a:effectLst/>
                          <a:latin typeface="Aptos Display"/>
                        </a:rPr>
                        <a:t>)</a:t>
                      </a:r>
                      <a:endParaRPr lang="en-US" sz="1600" b="1" i="0">
                        <a:solidFill>
                          <a:srgbClr val="000000"/>
                        </a:solidFill>
                        <a:effectLst/>
                        <a:latin typeface="Aptos Display"/>
                      </a:endParaRP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29632" cap="flat" cmpd="sng" algn="ctr">
                      <a:solidFill>
                        <a:srgbClr val="000000"/>
                      </a:solidFill>
                      <a:prstDash val="solid"/>
                      <a:round/>
                      <a:headEnd type="none" w="med" len="med"/>
                      <a:tailEnd type="none" w="med" len="med"/>
                    </a:lnB>
                    <a:solidFill>
                      <a:srgbClr val="CE1126"/>
                    </a:solidFill>
                  </a:tcPr>
                </a:tc>
                <a:extLst>
                  <a:ext uri="{0D108BD9-81ED-4DB2-BD59-A6C34878D82A}">
                    <a16:rowId xmlns:a16="http://schemas.microsoft.com/office/drawing/2014/main" val="1509337424"/>
                  </a:ext>
                </a:extLst>
              </a:tr>
              <a:tr h="400050">
                <a:tc>
                  <a:txBody>
                    <a:bodyPr/>
                    <a:lstStyle/>
                    <a:p>
                      <a:pPr algn="l" rtl="0" fontAlgn="base">
                        <a:lnSpc>
                          <a:spcPts val="2550"/>
                        </a:lnSpc>
                        <a:buNone/>
                      </a:pPr>
                      <a:r>
                        <a:rPr lang="en-US" sz="1600" b="0" i="0">
                          <a:solidFill>
                            <a:srgbClr val="000000"/>
                          </a:solidFill>
                          <a:effectLst/>
                          <a:latin typeface="Aptos Display"/>
                        </a:rPr>
                        <a:t>Rasterizer</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29632"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1700x1300</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29632"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2.21</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29632"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6116148"/>
                  </a:ext>
                </a:extLst>
              </a:tr>
              <a:tr h="400050">
                <a:tc>
                  <a:txBody>
                    <a:bodyPr/>
                    <a:lstStyle/>
                    <a:p>
                      <a:pPr algn="l" rtl="0" fontAlgn="base">
                        <a:lnSpc>
                          <a:spcPts val="2550"/>
                        </a:lnSpc>
                        <a:buNone/>
                      </a:pPr>
                      <a:r>
                        <a:rPr lang="en-US" sz="1600" b="0" i="0">
                          <a:solidFill>
                            <a:srgbClr val="000000"/>
                          </a:solidFill>
                          <a:effectLst/>
                          <a:latin typeface="Aptos Display"/>
                        </a:rPr>
                        <a:t>Fragment FIFO</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800x800</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0.64</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80296654"/>
                  </a:ext>
                </a:extLst>
              </a:tr>
              <a:tr h="400050">
                <a:tc>
                  <a:txBody>
                    <a:bodyPr/>
                    <a:lstStyle/>
                    <a:p>
                      <a:pPr algn="l" rtl="0" fontAlgn="base">
                        <a:lnSpc>
                          <a:spcPts val="2550"/>
                        </a:lnSpc>
                        <a:buNone/>
                      </a:pPr>
                      <a:r>
                        <a:rPr lang="en-US" sz="1600" b="0" i="0">
                          <a:solidFill>
                            <a:srgbClr val="000000"/>
                          </a:solidFill>
                          <a:effectLst/>
                          <a:latin typeface="Aptos Display"/>
                        </a:rPr>
                        <a:t>Core Controller</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650x900</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0.585</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13372749"/>
                  </a:ext>
                </a:extLst>
              </a:tr>
              <a:tr h="400050">
                <a:tc>
                  <a:txBody>
                    <a:bodyPr/>
                    <a:lstStyle/>
                    <a:p>
                      <a:pPr algn="l" rtl="0" fontAlgn="base">
                        <a:lnSpc>
                          <a:spcPts val="2550"/>
                        </a:lnSpc>
                        <a:buNone/>
                      </a:pPr>
                      <a:r>
                        <a:rPr lang="en-US" sz="1600" b="0" i="0">
                          <a:solidFill>
                            <a:srgbClr val="000000"/>
                          </a:solidFill>
                          <a:effectLst/>
                          <a:latin typeface="Aptos Display"/>
                        </a:rPr>
                        <a:t>VGA</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700x450</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0.36</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71575640"/>
                  </a:ext>
                </a:extLst>
              </a:tr>
              <a:tr h="400050">
                <a:tc>
                  <a:txBody>
                    <a:bodyPr/>
                    <a:lstStyle/>
                    <a:p>
                      <a:pPr algn="l" rtl="0" fontAlgn="base">
                        <a:lnSpc>
                          <a:spcPts val="2550"/>
                        </a:lnSpc>
                        <a:buNone/>
                      </a:pPr>
                      <a:r>
                        <a:rPr lang="en-US" sz="1600" b="0" i="0">
                          <a:solidFill>
                            <a:srgbClr val="000000"/>
                          </a:solidFill>
                          <a:effectLst/>
                          <a:latin typeface="Aptos Display"/>
                        </a:rPr>
                        <a:t>Cores (Each)</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550x550</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tc>
                  <a:txBody>
                    <a:bodyPr/>
                    <a:lstStyle/>
                    <a:p>
                      <a:pPr algn="l" rtl="0" fontAlgn="base">
                        <a:lnSpc>
                          <a:spcPts val="2550"/>
                        </a:lnSpc>
                        <a:buNone/>
                      </a:pPr>
                      <a:r>
                        <a:rPr lang="en-US" sz="1600" b="0" i="0">
                          <a:solidFill>
                            <a:srgbClr val="000000"/>
                          </a:solidFill>
                          <a:effectLst/>
                          <a:latin typeface="Aptos Display"/>
                        </a:rPr>
                        <a:t>0.3025</a:t>
                      </a:r>
                    </a:p>
                  </a:txBody>
                  <a:tcPr marL="106680" marR="106680" marT="53340" marB="53340">
                    <a:lnL w="14811" cap="flat" cmpd="sng" algn="ctr">
                      <a:solidFill>
                        <a:srgbClr val="000000"/>
                      </a:solidFill>
                      <a:prstDash val="solid"/>
                      <a:round/>
                      <a:headEnd type="none" w="med" len="med"/>
                      <a:tailEnd type="none" w="med" len="med"/>
                    </a:lnL>
                    <a:lnR w="14811" cap="flat" cmpd="sng" algn="ctr">
                      <a:solidFill>
                        <a:srgbClr val="000000"/>
                      </a:solidFill>
                      <a:prstDash val="solid"/>
                      <a:round/>
                      <a:headEnd type="none" w="med" len="med"/>
                      <a:tailEnd type="none" w="med" len="med"/>
                    </a:lnR>
                    <a:lnT w="14811" cap="flat" cmpd="sng" algn="ctr">
                      <a:solidFill>
                        <a:srgbClr val="000000"/>
                      </a:solidFill>
                      <a:prstDash val="solid"/>
                      <a:round/>
                      <a:headEnd type="none" w="med" len="med"/>
                      <a:tailEnd type="none" w="med" len="med"/>
                    </a:lnT>
                    <a:lnB w="14811"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24340010"/>
                  </a:ext>
                </a:extLst>
              </a:tr>
            </a:tbl>
          </a:graphicData>
        </a:graphic>
      </p:graphicFrame>
    </p:spTree>
    <p:extLst>
      <p:ext uri="{BB962C8B-B14F-4D97-AF65-F5344CB8AC3E}">
        <p14:creationId xmlns:p14="http://schemas.microsoft.com/office/powerpoint/2010/main" val="2654706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4BC5E-649F-848B-3D91-E9BB775EEB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D8A06-9738-ECD1-D153-648D4AA8FF72}"/>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Floor Planning </a:t>
            </a:r>
          </a:p>
        </p:txBody>
      </p:sp>
      <p:cxnSp>
        <p:nvCxnSpPr>
          <p:cNvPr id="5" name="Straight Connector 4">
            <a:extLst>
              <a:ext uri="{FF2B5EF4-FFF2-40B4-BE49-F238E27FC236}">
                <a16:creationId xmlns:a16="http://schemas.microsoft.com/office/drawing/2014/main" id="{04C37B88-B827-C816-EDF0-F998D2EC66B7}"/>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FFD5F1F4-F658-5F36-EB8B-A6B258A0D14E}"/>
              </a:ext>
            </a:extLst>
          </p:cNvPr>
          <p:cNvSpPr txBox="1">
            <a:spLocks/>
          </p:cNvSpPr>
          <p:nvPr/>
        </p:nvSpPr>
        <p:spPr>
          <a:xfrm>
            <a:off x="3708669" y="958188"/>
            <a:ext cx="5368160"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We decided to synthesize our top level with 3 cores</a:t>
            </a:r>
          </a:p>
          <a:p>
            <a:pPr lvl="1">
              <a:spcAft>
                <a:spcPts val="900"/>
              </a:spcAft>
              <a:buFont typeface="Courier New" charset="0"/>
              <a:buChar char="o"/>
            </a:pPr>
            <a:r>
              <a:rPr lang="en-US" sz="1800" kern="0">
                <a:latin typeface="Aptos"/>
                <a:ea typeface="Geneva"/>
              </a:rPr>
              <a:t>This was due to having to share die space and lack of time before </a:t>
            </a:r>
            <a:r>
              <a:rPr lang="en-US" sz="1800" kern="0" err="1">
                <a:latin typeface="Aptos"/>
                <a:ea typeface="Geneva"/>
              </a:rPr>
              <a:t>tapeout</a:t>
            </a:r>
            <a:endParaRPr lang="en-US" sz="1800" kern="0">
              <a:latin typeface="Aptos"/>
              <a:ea typeface="Geneva"/>
            </a:endParaRPr>
          </a:p>
          <a:p>
            <a:pPr>
              <a:spcAft>
                <a:spcPts val="900"/>
              </a:spcAft>
            </a:pPr>
            <a:r>
              <a:rPr lang="en-US" sz="1800" kern="0">
                <a:latin typeface="Aptos"/>
                <a:ea typeface="Geneva"/>
              </a:rPr>
              <a:t>Issues with the open source </a:t>
            </a:r>
            <a:r>
              <a:rPr lang="en-US" sz="1800" kern="0" err="1">
                <a:latin typeface="Aptos"/>
                <a:ea typeface="Geneva"/>
              </a:rPr>
              <a:t>toolflow</a:t>
            </a:r>
            <a:endParaRPr lang="en-US" sz="1800" kern="0">
              <a:latin typeface="Aptos"/>
              <a:ea typeface="Geneva"/>
            </a:endParaRPr>
          </a:p>
          <a:p>
            <a:pPr lvl="1">
              <a:spcAft>
                <a:spcPts val="900"/>
              </a:spcAft>
              <a:buFont typeface="Courier New" charset="0"/>
              <a:buChar char="o"/>
            </a:pPr>
            <a:r>
              <a:rPr lang="en-US" sz="1800" kern="0">
                <a:latin typeface="Aptos"/>
                <a:ea typeface="Geneva"/>
              </a:rPr>
              <a:t>Routing tools can be hard to guide</a:t>
            </a:r>
          </a:p>
          <a:p>
            <a:pPr lvl="1">
              <a:spcAft>
                <a:spcPts val="900"/>
              </a:spcAft>
              <a:buFont typeface="Courier New" charset="0"/>
              <a:buChar char="o"/>
            </a:pPr>
            <a:r>
              <a:rPr lang="en-US" sz="1800" kern="0">
                <a:latin typeface="Aptos"/>
                <a:ea typeface="Geneva"/>
              </a:rPr>
              <a:t>Sub-macros can be synthesized with issues which are not discovered until integration</a:t>
            </a:r>
          </a:p>
        </p:txBody>
      </p:sp>
      <p:sp>
        <p:nvSpPr>
          <p:cNvPr id="3" name="Footer Placeholder 2">
            <a:extLst>
              <a:ext uri="{FF2B5EF4-FFF2-40B4-BE49-F238E27FC236}">
                <a16:creationId xmlns:a16="http://schemas.microsoft.com/office/drawing/2014/main" id="{F5835651-EA50-4863-02D4-292586C5080E}"/>
              </a:ext>
            </a:extLst>
          </p:cNvPr>
          <p:cNvSpPr>
            <a:spLocks noGrp="1"/>
          </p:cNvSpPr>
          <p:nvPr>
            <p:ph type="ftr" sz="quarter" idx="10"/>
          </p:nvPr>
        </p:nvSpPr>
        <p:spPr>
          <a:xfrm>
            <a:off x="2905857" y="4710113"/>
            <a:ext cx="3332284" cy="322994"/>
          </a:xfrm>
        </p:spPr>
        <p:txBody>
          <a:bodyPr/>
          <a:lstStyle/>
          <a:p>
            <a:r>
              <a:rPr lang="en-US">
                <a:latin typeface="Aptos"/>
              </a:rPr>
              <a:t>Section: 7 Implementation</a:t>
            </a:r>
          </a:p>
          <a:p>
            <a:r>
              <a:rPr lang="en-US">
                <a:latin typeface="Aptos"/>
              </a:rPr>
              <a:t>Page Number: 94</a:t>
            </a:r>
          </a:p>
        </p:txBody>
      </p:sp>
      <p:sp>
        <p:nvSpPr>
          <p:cNvPr id="6" name="TextBox 5">
            <a:extLst>
              <a:ext uri="{FF2B5EF4-FFF2-40B4-BE49-F238E27FC236}">
                <a16:creationId xmlns:a16="http://schemas.microsoft.com/office/drawing/2014/main" id="{683CB2D1-54E7-6F1E-624B-976808795D18}"/>
              </a:ext>
            </a:extLst>
          </p:cNvPr>
          <p:cNvSpPr txBox="1"/>
          <p:nvPr/>
        </p:nvSpPr>
        <p:spPr>
          <a:xfrm>
            <a:off x="208340" y="4278575"/>
            <a:ext cx="33252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rgbClr val="616161"/>
                </a:solidFill>
                <a:latin typeface="Aptos"/>
              </a:rPr>
              <a:t>Top level layout</a:t>
            </a:r>
            <a:endParaRPr lang="en-US" sz="1400" b="0" i="1">
              <a:solidFill>
                <a:srgbClr val="616161"/>
              </a:solidFill>
              <a:latin typeface="Aptos"/>
            </a:endParaRPr>
          </a:p>
        </p:txBody>
      </p:sp>
      <p:pic>
        <p:nvPicPr>
          <p:cNvPr id="8" name="Picture 7" descr="A screenshot of a computer&#10;&#10;AI-generated content may be incorrect.">
            <a:extLst>
              <a:ext uri="{FF2B5EF4-FFF2-40B4-BE49-F238E27FC236}">
                <a16:creationId xmlns:a16="http://schemas.microsoft.com/office/drawing/2014/main" id="{B3841587-20D4-48F7-E709-E1F366555F06}"/>
              </a:ext>
            </a:extLst>
          </p:cNvPr>
          <p:cNvPicPr>
            <a:picLocks noChangeAspect="1"/>
          </p:cNvPicPr>
          <p:nvPr/>
        </p:nvPicPr>
        <p:blipFill>
          <a:blip r:embed="rId3"/>
          <a:stretch>
            <a:fillRect/>
          </a:stretch>
        </p:blipFill>
        <p:spPr>
          <a:xfrm>
            <a:off x="300038" y="957261"/>
            <a:ext cx="3150394" cy="3321845"/>
          </a:xfrm>
          <a:prstGeom prst="rect">
            <a:avLst/>
          </a:prstGeom>
        </p:spPr>
      </p:pic>
    </p:spTree>
    <p:extLst>
      <p:ext uri="{BB962C8B-B14F-4D97-AF65-F5344CB8AC3E}">
        <p14:creationId xmlns:p14="http://schemas.microsoft.com/office/powerpoint/2010/main" val="3493633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9546B-C593-3578-3F93-5B1C1F4229C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5235182-349A-5663-9FCD-C3906CA46F48}"/>
              </a:ext>
            </a:extLst>
          </p:cNvPr>
          <p:cNvPicPr>
            <a:picLocks noChangeAspect="1"/>
          </p:cNvPicPr>
          <p:nvPr/>
        </p:nvPicPr>
        <p:blipFill>
          <a:blip r:embed="rId3"/>
          <a:stretch>
            <a:fillRect/>
          </a:stretch>
        </p:blipFill>
        <p:spPr>
          <a:xfrm>
            <a:off x="4479637" y="566802"/>
            <a:ext cx="4664882" cy="4045070"/>
          </a:xfrm>
          <a:prstGeom prst="rect">
            <a:avLst/>
          </a:prstGeom>
        </p:spPr>
      </p:pic>
      <p:sp>
        <p:nvSpPr>
          <p:cNvPr id="2" name="Title 1">
            <a:extLst>
              <a:ext uri="{FF2B5EF4-FFF2-40B4-BE49-F238E27FC236}">
                <a16:creationId xmlns:a16="http://schemas.microsoft.com/office/drawing/2014/main" id="{B2E66008-FAE0-2BB4-2754-62E8D9E1CBC3}"/>
              </a:ext>
            </a:extLst>
          </p:cNvPr>
          <p:cNvSpPr>
            <a:spLocks noGrp="1"/>
          </p:cNvSpPr>
          <p:nvPr>
            <p:ph type="title"/>
          </p:nvPr>
        </p:nvSpPr>
        <p:spPr>
          <a:xfrm>
            <a:off x="0" y="112668"/>
            <a:ext cx="7886700" cy="994172"/>
          </a:xfrm>
        </p:spPr>
        <p:txBody>
          <a:bodyPr lIns="91440" tIns="45720" rIns="91440" bIns="45720" anchor="t"/>
          <a:lstStyle/>
          <a:p>
            <a:r>
              <a:rPr lang="en-US" sz="3600">
                <a:latin typeface="Aptos"/>
                <a:cs typeface="Times New Roman"/>
              </a:rPr>
              <a:t>Post Fabrication </a:t>
            </a:r>
            <a:r>
              <a:rPr lang="en-US" sz="3600" err="1">
                <a:latin typeface="Aptos"/>
                <a:cs typeface="Times New Roman"/>
              </a:rPr>
              <a:t>Bringup</a:t>
            </a:r>
            <a:endParaRPr lang="en-US" sz="3600">
              <a:latin typeface="Aptos" panose="020B0004020202020204" pitchFamily="34" charset="0"/>
              <a:cs typeface="Times New Roman"/>
            </a:endParaRPr>
          </a:p>
        </p:txBody>
      </p:sp>
      <p:cxnSp>
        <p:nvCxnSpPr>
          <p:cNvPr id="5" name="Straight Connector 4">
            <a:extLst>
              <a:ext uri="{FF2B5EF4-FFF2-40B4-BE49-F238E27FC236}">
                <a16:creationId xmlns:a16="http://schemas.microsoft.com/office/drawing/2014/main" id="{295C8F90-F0C8-5C11-1862-302E799F7444}"/>
              </a:ext>
            </a:extLst>
          </p:cNvPr>
          <p:cNvCxnSpPr>
            <a:cxnSpLocks/>
          </p:cNvCxnSpPr>
          <p:nvPr/>
        </p:nvCxnSpPr>
        <p:spPr bwMode="auto">
          <a:xfrm>
            <a:off x="117973" y="704278"/>
            <a:ext cx="4805009"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FA6BBE50-A251-514C-CCC1-B7352B3E6122}"/>
              </a:ext>
            </a:extLst>
          </p:cNvPr>
          <p:cNvSpPr txBox="1">
            <a:spLocks/>
          </p:cNvSpPr>
          <p:nvPr/>
        </p:nvSpPr>
        <p:spPr>
          <a:xfrm>
            <a:off x="207481" y="964204"/>
            <a:ext cx="4272156" cy="3569542"/>
          </a:xfrm>
        </p:spPr>
        <p:txBody>
          <a:bodyPr vert="horz" lIns="68580" tIns="34290" rIns="68580" bIns="34290" rtlCol="0" anchor="t">
            <a:normAutofit lnSpcReduction="10000"/>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Identified 5 chains of modules to test</a:t>
            </a:r>
          </a:p>
          <a:p>
            <a:pPr lvl="1">
              <a:spcAft>
                <a:spcPts val="900"/>
              </a:spcAft>
              <a:buFont typeface="Courier New" charset="0"/>
              <a:buChar char="o"/>
            </a:pPr>
            <a:r>
              <a:rPr lang="en-US" sz="1800" kern="0">
                <a:latin typeface="Aptos"/>
                <a:ea typeface="Geneva"/>
              </a:rPr>
              <a:t>Each chain given a color to represent which modules it tests</a:t>
            </a:r>
          </a:p>
          <a:p>
            <a:pPr>
              <a:spcAft>
                <a:spcPts val="900"/>
              </a:spcAft>
            </a:pPr>
            <a:r>
              <a:rPr lang="en-US" sz="1800" kern="0">
                <a:latin typeface="Aptos"/>
                <a:ea typeface="Geneva"/>
              </a:rPr>
              <a:t>If system does not work, this can point to which module is failing</a:t>
            </a:r>
          </a:p>
          <a:p>
            <a:pPr>
              <a:spcAft>
                <a:spcPts val="900"/>
              </a:spcAft>
            </a:pPr>
            <a:r>
              <a:rPr lang="en-US" sz="1800" kern="0">
                <a:latin typeface="Aptos"/>
                <a:ea typeface="+mn-lt"/>
                <a:cs typeface="+mn-lt"/>
              </a:rPr>
              <a:t>Chain 5 shows the entire dataflow of the system</a:t>
            </a:r>
          </a:p>
          <a:p>
            <a:pPr>
              <a:spcAft>
                <a:spcPts val="900"/>
              </a:spcAft>
            </a:pPr>
            <a:r>
              <a:rPr lang="en-US" sz="1800" kern="0">
                <a:latin typeface="Aptos"/>
                <a:ea typeface="Geneva"/>
              </a:rPr>
              <a:t>C code has been written for each distinct chain</a:t>
            </a:r>
          </a:p>
          <a:p>
            <a:pPr>
              <a:spcAft>
                <a:spcPts val="900"/>
              </a:spcAft>
            </a:pPr>
            <a:r>
              <a:rPr lang="en-US" sz="1800" kern="0">
                <a:latin typeface="Aptos"/>
                <a:ea typeface="Geneva"/>
              </a:rPr>
              <a:t>C code has been verified with FPGA</a:t>
            </a:r>
          </a:p>
        </p:txBody>
      </p:sp>
      <p:sp>
        <p:nvSpPr>
          <p:cNvPr id="3" name="Footer Placeholder 2">
            <a:extLst>
              <a:ext uri="{FF2B5EF4-FFF2-40B4-BE49-F238E27FC236}">
                <a16:creationId xmlns:a16="http://schemas.microsoft.com/office/drawing/2014/main" id="{C9B0E437-1C38-F5DD-A3ED-E8C50003673A}"/>
              </a:ext>
            </a:extLst>
          </p:cNvPr>
          <p:cNvSpPr>
            <a:spLocks noGrp="1"/>
          </p:cNvSpPr>
          <p:nvPr>
            <p:ph type="ftr" sz="quarter" idx="10"/>
          </p:nvPr>
        </p:nvSpPr>
        <p:spPr>
          <a:xfrm>
            <a:off x="2905857" y="4710113"/>
            <a:ext cx="3332284" cy="322994"/>
          </a:xfrm>
        </p:spPr>
        <p:txBody>
          <a:bodyPr/>
          <a:lstStyle/>
          <a:p>
            <a:r>
              <a:rPr lang="en-US">
                <a:latin typeface="Aptos"/>
              </a:rPr>
              <a:t>Section: 6.8 Post-Tapeout Validation &amp; Bringup</a:t>
            </a:r>
          </a:p>
          <a:p>
            <a:r>
              <a:rPr lang="en-US">
                <a:latin typeface="Aptos"/>
              </a:rPr>
              <a:t>Page Number: 92</a:t>
            </a:r>
          </a:p>
        </p:txBody>
      </p:sp>
    </p:spTree>
    <p:extLst>
      <p:ext uri="{BB962C8B-B14F-4D97-AF65-F5344CB8AC3E}">
        <p14:creationId xmlns:p14="http://schemas.microsoft.com/office/powerpoint/2010/main" val="3006557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09A84-9A63-BCD2-CE08-DB5F6195C1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7EC22-528C-A732-4ECE-E91A28DE70D5}"/>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Conclusions</a:t>
            </a:r>
            <a:endParaRPr lang="en-US" sz="3600">
              <a:latin typeface="Aptos" panose="020B0004020202020204" pitchFamily="34" charset="0"/>
              <a:cs typeface="Times New Roman"/>
            </a:endParaRPr>
          </a:p>
        </p:txBody>
      </p:sp>
      <p:cxnSp>
        <p:nvCxnSpPr>
          <p:cNvPr id="5" name="Straight Connector 4">
            <a:extLst>
              <a:ext uri="{FF2B5EF4-FFF2-40B4-BE49-F238E27FC236}">
                <a16:creationId xmlns:a16="http://schemas.microsoft.com/office/drawing/2014/main" id="{166EA820-182E-022C-61AD-6B800F2A307A}"/>
              </a:ext>
            </a:extLst>
          </p:cNvPr>
          <p:cNvCxnSpPr>
            <a:cxnSpLocks/>
          </p:cNvCxnSpPr>
          <p:nvPr/>
        </p:nvCxnSpPr>
        <p:spPr bwMode="auto">
          <a:xfrm>
            <a:off x="210335" y="815115"/>
            <a:ext cx="4260065"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6936F41C-5B83-1EC9-E845-F3FD9C7408BF}"/>
              </a:ext>
            </a:extLst>
          </p:cNvPr>
          <p:cNvSpPr txBox="1">
            <a:spLocks/>
          </p:cNvSpPr>
          <p:nvPr/>
        </p:nvSpPr>
        <p:spPr>
          <a:xfrm>
            <a:off x="207481" y="964204"/>
            <a:ext cx="4466120"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2000" kern="0">
                <a:latin typeface="Aptos"/>
                <a:ea typeface="Geneva"/>
              </a:rPr>
              <a:t>Design is fully tested and working on FPGA</a:t>
            </a:r>
          </a:p>
          <a:p>
            <a:pPr>
              <a:spcAft>
                <a:spcPts val="900"/>
              </a:spcAft>
            </a:pPr>
            <a:r>
              <a:rPr lang="en-US" sz="2000" kern="0">
                <a:latin typeface="Aptos"/>
                <a:ea typeface="Geneva"/>
              </a:rPr>
              <a:t>Payment has been deposited and design and will be taped out on May 13th, 2026</a:t>
            </a:r>
          </a:p>
          <a:p>
            <a:pPr>
              <a:spcAft>
                <a:spcPts val="900"/>
              </a:spcAft>
            </a:pPr>
            <a:r>
              <a:rPr lang="en-US" sz="2000" kern="0">
                <a:latin typeface="Aptos"/>
                <a:ea typeface="Geneva"/>
              </a:rPr>
              <a:t>Post-fabrication </a:t>
            </a:r>
            <a:r>
              <a:rPr lang="en-US" sz="2000" kern="0" err="1">
                <a:latin typeface="Aptos"/>
                <a:ea typeface="Geneva"/>
              </a:rPr>
              <a:t>bringup</a:t>
            </a:r>
            <a:r>
              <a:rPr lang="en-US" sz="2000" kern="0">
                <a:latin typeface="Aptos"/>
                <a:ea typeface="Geneva"/>
              </a:rPr>
              <a:t> will be done by returning members of senior design and </a:t>
            </a:r>
            <a:r>
              <a:rPr lang="en-US" sz="2000" kern="0" err="1">
                <a:latin typeface="Aptos"/>
                <a:ea typeface="Geneva"/>
              </a:rPr>
              <a:t>ChipForge</a:t>
            </a:r>
            <a:r>
              <a:rPr lang="en-US" sz="2000" kern="0">
                <a:latin typeface="Aptos"/>
                <a:ea typeface="Geneva"/>
              </a:rPr>
              <a:t> club members</a:t>
            </a:r>
          </a:p>
          <a:p>
            <a:pPr marL="0" indent="0">
              <a:spcAft>
                <a:spcPts val="900"/>
              </a:spcAft>
              <a:buNone/>
            </a:pPr>
            <a:endParaRPr lang="en-US" sz="1800" kern="0">
              <a:latin typeface="Aptos"/>
              <a:ea typeface="Geneva"/>
            </a:endParaRPr>
          </a:p>
        </p:txBody>
      </p:sp>
      <p:sp>
        <p:nvSpPr>
          <p:cNvPr id="3" name="Footer Placeholder 2">
            <a:extLst>
              <a:ext uri="{FF2B5EF4-FFF2-40B4-BE49-F238E27FC236}">
                <a16:creationId xmlns:a16="http://schemas.microsoft.com/office/drawing/2014/main" id="{738FE810-96AF-632D-D385-272FF6FAAEAB}"/>
              </a:ext>
            </a:extLst>
          </p:cNvPr>
          <p:cNvSpPr>
            <a:spLocks noGrp="1"/>
          </p:cNvSpPr>
          <p:nvPr>
            <p:ph type="ftr" sz="quarter" idx="10"/>
          </p:nvPr>
        </p:nvSpPr>
        <p:spPr>
          <a:xfrm>
            <a:off x="2905857" y="4710113"/>
            <a:ext cx="3332284" cy="322994"/>
          </a:xfrm>
        </p:spPr>
        <p:txBody>
          <a:bodyPr/>
          <a:lstStyle/>
          <a:p>
            <a:r>
              <a:rPr lang="en-US">
                <a:latin typeface="Aptos"/>
              </a:rPr>
              <a:t>Section: 9 Closing Materials</a:t>
            </a:r>
            <a:endParaRPr lang="en-US">
              <a:solidFill>
                <a:srgbClr val="000000"/>
              </a:solidFill>
              <a:latin typeface="Aptos"/>
            </a:endParaRPr>
          </a:p>
          <a:p>
            <a:r>
              <a:rPr lang="en-US">
                <a:latin typeface="Aptos"/>
              </a:rPr>
              <a:t>Page Number: 105</a:t>
            </a:r>
            <a:endParaRPr lang="en-US">
              <a:solidFill>
                <a:srgbClr val="000000"/>
              </a:solidFill>
              <a:latin typeface="Aptos"/>
            </a:endParaRPr>
          </a:p>
        </p:txBody>
      </p:sp>
      <p:sp>
        <p:nvSpPr>
          <p:cNvPr id="7" name="TextBox 6">
            <a:extLst>
              <a:ext uri="{FF2B5EF4-FFF2-40B4-BE49-F238E27FC236}">
                <a16:creationId xmlns:a16="http://schemas.microsoft.com/office/drawing/2014/main" id="{58F0F949-9721-3A0E-6FBB-37677112BEDA}"/>
              </a:ext>
            </a:extLst>
          </p:cNvPr>
          <p:cNvSpPr txBox="1"/>
          <p:nvPr/>
        </p:nvSpPr>
        <p:spPr>
          <a:xfrm>
            <a:off x="5472858" y="3454114"/>
            <a:ext cx="29808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chemeClr val="bg2">
                    <a:lumMod val="76000"/>
                  </a:schemeClr>
                </a:solidFill>
                <a:latin typeface="Aptos"/>
                <a:cs typeface="Times"/>
              </a:rPr>
              <a:t>FPGA Test Setup Running A Demo of a Familiar Cat</a:t>
            </a:r>
          </a:p>
        </p:txBody>
      </p:sp>
      <p:pic>
        <p:nvPicPr>
          <p:cNvPr id="6" name="Picture 5">
            <a:extLst>
              <a:ext uri="{FF2B5EF4-FFF2-40B4-BE49-F238E27FC236}">
                <a16:creationId xmlns:a16="http://schemas.microsoft.com/office/drawing/2014/main" id="{FE05D5E0-46D9-722F-C49A-A3C1569D55C3}"/>
              </a:ext>
            </a:extLst>
          </p:cNvPr>
          <p:cNvPicPr>
            <a:picLocks noChangeAspect="1"/>
          </p:cNvPicPr>
          <p:nvPr/>
        </p:nvPicPr>
        <p:blipFill>
          <a:blip r:embed="rId3"/>
          <a:stretch>
            <a:fillRect/>
          </a:stretch>
        </p:blipFill>
        <p:spPr>
          <a:xfrm>
            <a:off x="4782546" y="978571"/>
            <a:ext cx="4361454" cy="2475543"/>
          </a:xfrm>
          <a:prstGeom prst="rect">
            <a:avLst/>
          </a:prstGeom>
        </p:spPr>
      </p:pic>
    </p:spTree>
    <p:extLst>
      <p:ext uri="{BB962C8B-B14F-4D97-AF65-F5344CB8AC3E}">
        <p14:creationId xmlns:p14="http://schemas.microsoft.com/office/powerpoint/2010/main" val="3966869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E4615-4935-F784-6117-707BED12115D}"/>
            </a:ext>
          </a:extLst>
        </p:cNvPr>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C361F237-18F0-2104-500A-EE61C46E26B0}"/>
              </a:ext>
            </a:extLst>
          </p:cNvPr>
          <p:cNvCxnSpPr/>
          <p:nvPr/>
        </p:nvCxnSpPr>
        <p:spPr bwMode="auto">
          <a:xfrm>
            <a:off x="178905" y="864811"/>
            <a:ext cx="4207636" cy="16098"/>
          </a:xfrm>
          <a:prstGeom prst="line">
            <a:avLst/>
          </a:prstGeom>
          <a:solidFill>
            <a:schemeClr val="accent1"/>
          </a:solidFill>
          <a:ln w="12700" cap="flat" cmpd="sng" algn="ctr">
            <a:solidFill>
              <a:srgbClr val="F1BE48"/>
            </a:solidFill>
            <a:prstDash val="solid"/>
            <a:round/>
            <a:headEnd type="none" w="med" len="med"/>
            <a:tailEnd type="none" w="med" len="med"/>
          </a:ln>
          <a:effectLst/>
        </p:spPr>
      </p:cxnSp>
      <p:pic>
        <p:nvPicPr>
          <p:cNvPr id="4" name="Picture 3" descr="A computer monitor with a white and blue screen&#10;&#10;AI-generated content may be incorrect.">
            <a:extLst>
              <a:ext uri="{FF2B5EF4-FFF2-40B4-BE49-F238E27FC236}">
                <a16:creationId xmlns:a16="http://schemas.microsoft.com/office/drawing/2014/main" id="{A6A10EEE-51D0-A1D1-642D-67604B0DB50F}"/>
              </a:ext>
            </a:extLst>
          </p:cNvPr>
          <p:cNvPicPr>
            <a:picLocks noChangeAspect="1"/>
          </p:cNvPicPr>
          <p:nvPr/>
        </p:nvPicPr>
        <p:blipFill>
          <a:blip r:embed="rId5"/>
          <a:srcRect l="11979" t="6875" r="25252" b="16850"/>
          <a:stretch>
            <a:fillRect/>
          </a:stretch>
        </p:blipFill>
        <p:spPr>
          <a:xfrm>
            <a:off x="102292" y="2954325"/>
            <a:ext cx="2430672" cy="1605067"/>
          </a:xfrm>
          <a:prstGeom prst="rect">
            <a:avLst/>
          </a:prstGeom>
        </p:spPr>
      </p:pic>
      <p:pic>
        <p:nvPicPr>
          <p:cNvPr id="6" name="Picture 5" descr="A computer screen with a colorful pattern&#10;&#10;AI-generated content may be incorrect.">
            <a:extLst>
              <a:ext uri="{FF2B5EF4-FFF2-40B4-BE49-F238E27FC236}">
                <a16:creationId xmlns:a16="http://schemas.microsoft.com/office/drawing/2014/main" id="{1BBB9C84-BCE8-C63E-AC84-FC8F979472DF}"/>
              </a:ext>
            </a:extLst>
          </p:cNvPr>
          <p:cNvPicPr>
            <a:picLocks noChangeAspect="1"/>
          </p:cNvPicPr>
          <p:nvPr/>
        </p:nvPicPr>
        <p:blipFill>
          <a:blip r:embed="rId6"/>
          <a:stretch>
            <a:fillRect/>
          </a:stretch>
        </p:blipFill>
        <p:spPr>
          <a:xfrm>
            <a:off x="101646" y="959282"/>
            <a:ext cx="2357438" cy="1349375"/>
          </a:xfrm>
          <a:prstGeom prst="rect">
            <a:avLst/>
          </a:prstGeom>
        </p:spPr>
      </p:pic>
      <p:pic>
        <p:nvPicPr>
          <p:cNvPr id="8" name="Picture 7">
            <a:extLst>
              <a:ext uri="{FF2B5EF4-FFF2-40B4-BE49-F238E27FC236}">
                <a16:creationId xmlns:a16="http://schemas.microsoft.com/office/drawing/2014/main" id="{BD315058-FD57-9350-694D-CFA41BC26951}"/>
              </a:ext>
            </a:extLst>
          </p:cNvPr>
          <p:cNvPicPr>
            <a:picLocks noChangeAspect="1"/>
          </p:cNvPicPr>
          <p:nvPr/>
        </p:nvPicPr>
        <p:blipFill>
          <a:blip r:embed="rId7"/>
          <a:stretch>
            <a:fillRect/>
          </a:stretch>
        </p:blipFill>
        <p:spPr>
          <a:xfrm>
            <a:off x="2857500" y="2928937"/>
            <a:ext cx="3063875" cy="1706563"/>
          </a:xfrm>
          <a:prstGeom prst="rect">
            <a:avLst/>
          </a:prstGeom>
        </p:spPr>
      </p:pic>
      <p:pic>
        <p:nvPicPr>
          <p:cNvPr id="9" name="PXL_20251104_225948879.LS">
            <a:hlinkClick r:id="" action="ppaction://media"/>
            <a:extLst>
              <a:ext uri="{FF2B5EF4-FFF2-40B4-BE49-F238E27FC236}">
                <a16:creationId xmlns:a16="http://schemas.microsoft.com/office/drawing/2014/main" id="{47F2C8DB-D3DD-490D-0EB0-3F412DB776E1}"/>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2811463" y="958850"/>
            <a:ext cx="3306763" cy="1884364"/>
          </a:xfrm>
          <a:prstGeom prst="rect">
            <a:avLst/>
          </a:prstGeom>
        </p:spPr>
      </p:pic>
      <p:pic>
        <p:nvPicPr>
          <p:cNvPr id="10" name="Picture 9" descr="A screenshot of a computer screen&#10;&#10;AI-generated content may be incorrect.">
            <a:extLst>
              <a:ext uri="{FF2B5EF4-FFF2-40B4-BE49-F238E27FC236}">
                <a16:creationId xmlns:a16="http://schemas.microsoft.com/office/drawing/2014/main" id="{4EEEF835-A5C6-82DB-E93A-B7ACD3328033}"/>
              </a:ext>
            </a:extLst>
          </p:cNvPr>
          <p:cNvPicPr>
            <a:picLocks noChangeAspect="1"/>
          </p:cNvPicPr>
          <p:nvPr/>
        </p:nvPicPr>
        <p:blipFill>
          <a:blip r:embed="rId9"/>
          <a:srcRect l="7274" t="6239" r="14476" b="8874"/>
          <a:stretch>
            <a:fillRect/>
          </a:stretch>
        </p:blipFill>
        <p:spPr>
          <a:xfrm>
            <a:off x="6555126" y="2927563"/>
            <a:ext cx="2282837" cy="1668255"/>
          </a:xfrm>
          <a:prstGeom prst="rect">
            <a:avLst/>
          </a:prstGeom>
        </p:spPr>
      </p:pic>
      <p:pic>
        <p:nvPicPr>
          <p:cNvPr id="13" name="Picture 12" descr="A computer monitor with green and purple squares on it&#10;&#10;AI-generated content may be incorrect.">
            <a:extLst>
              <a:ext uri="{FF2B5EF4-FFF2-40B4-BE49-F238E27FC236}">
                <a16:creationId xmlns:a16="http://schemas.microsoft.com/office/drawing/2014/main" id="{F1DE907D-52D3-501F-B18C-BF0A0085CA3A}"/>
              </a:ext>
            </a:extLst>
          </p:cNvPr>
          <p:cNvPicPr>
            <a:picLocks noChangeAspect="1"/>
          </p:cNvPicPr>
          <p:nvPr/>
        </p:nvPicPr>
        <p:blipFill>
          <a:blip r:embed="rId10"/>
          <a:srcRect t="21020" r="-1308" b="32457"/>
          <a:stretch>
            <a:fillRect/>
          </a:stretch>
        </p:blipFill>
        <p:spPr>
          <a:xfrm>
            <a:off x="6596063" y="1492250"/>
            <a:ext cx="2193590" cy="1353079"/>
          </a:xfrm>
          <a:prstGeom prst="rect">
            <a:avLst/>
          </a:prstGeom>
        </p:spPr>
      </p:pic>
      <p:pic>
        <p:nvPicPr>
          <p:cNvPr id="14" name="Picture 13" descr="A colorful image of a rhinoceros&#10;&#10;AI-generated content may be incorrect.">
            <a:extLst>
              <a:ext uri="{FF2B5EF4-FFF2-40B4-BE49-F238E27FC236}">
                <a16:creationId xmlns:a16="http://schemas.microsoft.com/office/drawing/2014/main" id="{B0E50B05-9169-7E15-C139-DC6B3EC06035}"/>
              </a:ext>
            </a:extLst>
          </p:cNvPr>
          <p:cNvPicPr>
            <a:picLocks noChangeAspect="1"/>
          </p:cNvPicPr>
          <p:nvPr/>
        </p:nvPicPr>
        <p:blipFill>
          <a:blip r:embed="rId11"/>
          <a:srcRect l="3650" t="2430" b="16565"/>
          <a:stretch>
            <a:fillRect/>
          </a:stretch>
        </p:blipFill>
        <p:spPr>
          <a:xfrm>
            <a:off x="6595892" y="103754"/>
            <a:ext cx="2044560" cy="1355132"/>
          </a:xfrm>
          <a:prstGeom prst="rect">
            <a:avLst/>
          </a:prstGeom>
        </p:spPr>
      </p:pic>
      <p:sp>
        <p:nvSpPr>
          <p:cNvPr id="7" name="Title 1">
            <a:extLst>
              <a:ext uri="{FF2B5EF4-FFF2-40B4-BE49-F238E27FC236}">
                <a16:creationId xmlns:a16="http://schemas.microsoft.com/office/drawing/2014/main" id="{F984C553-F46C-1EE6-5716-7931D01C2984}"/>
              </a:ext>
            </a:extLst>
          </p:cNvPr>
          <p:cNvSpPr txBox="1">
            <a:spLocks/>
          </p:cNvSpPr>
          <p:nvPr/>
        </p:nvSpPr>
        <p:spPr>
          <a:xfrm>
            <a:off x="210335" y="214927"/>
            <a:ext cx="7886700" cy="994172"/>
          </a:xfrm>
        </p:spPr>
        <p:txBody>
          <a:bodyPr lIns="91440" tIns="45720" rIns="91440" bIns="45720" anchor="t"/>
          <a:lstStyle>
            <a:lvl1pPr algn="l" rtl="0" eaLnBrk="1" fontAlgn="base" hangingPunct="1">
              <a:spcBef>
                <a:spcPct val="0"/>
              </a:spcBef>
              <a:spcAft>
                <a:spcPct val="0"/>
              </a:spcAft>
              <a:defRPr sz="3500">
                <a:solidFill>
                  <a:srgbClr val="C8102E"/>
                </a:solidFill>
                <a:latin typeface="+mj-lt"/>
                <a:ea typeface="+mj-ea"/>
                <a:cs typeface="+mj-cs"/>
              </a:defRPr>
            </a:lvl1pPr>
            <a:lvl2pPr algn="l" rtl="0" eaLnBrk="1" fontAlgn="base" hangingPunct="1">
              <a:spcBef>
                <a:spcPct val="0"/>
              </a:spcBef>
              <a:spcAft>
                <a:spcPct val="0"/>
              </a:spcAft>
              <a:defRPr sz="3500">
                <a:solidFill>
                  <a:srgbClr val="CE1126"/>
                </a:solidFill>
                <a:latin typeface="Univers 67 CondensedBold" charset="0"/>
              </a:defRPr>
            </a:lvl2pPr>
            <a:lvl3pPr algn="l" rtl="0" eaLnBrk="1" fontAlgn="base" hangingPunct="1">
              <a:spcBef>
                <a:spcPct val="0"/>
              </a:spcBef>
              <a:spcAft>
                <a:spcPct val="0"/>
              </a:spcAft>
              <a:defRPr sz="3500">
                <a:solidFill>
                  <a:srgbClr val="CE1126"/>
                </a:solidFill>
                <a:latin typeface="Univers 67 CondensedBold" charset="0"/>
              </a:defRPr>
            </a:lvl3pPr>
            <a:lvl4pPr algn="l" rtl="0" eaLnBrk="1" fontAlgn="base" hangingPunct="1">
              <a:spcBef>
                <a:spcPct val="0"/>
              </a:spcBef>
              <a:spcAft>
                <a:spcPct val="0"/>
              </a:spcAft>
              <a:defRPr sz="3500">
                <a:solidFill>
                  <a:srgbClr val="CE1126"/>
                </a:solidFill>
                <a:latin typeface="Univers 67 CondensedBold" charset="0"/>
              </a:defRPr>
            </a:lvl4pPr>
            <a:lvl5pPr algn="l" rtl="0" eaLnBrk="1" fontAlgn="base" hangingPunct="1">
              <a:spcBef>
                <a:spcPct val="0"/>
              </a:spcBef>
              <a:spcAft>
                <a:spcPct val="0"/>
              </a:spcAft>
              <a:defRPr sz="3500">
                <a:solidFill>
                  <a:srgbClr val="CE1126"/>
                </a:solidFill>
                <a:latin typeface="Univers 67 CondensedBold" charset="0"/>
              </a:defRPr>
            </a:lvl5pPr>
            <a:lvl6pPr marL="457200" algn="l" rtl="0" eaLnBrk="1" fontAlgn="base" hangingPunct="1">
              <a:spcBef>
                <a:spcPct val="0"/>
              </a:spcBef>
              <a:spcAft>
                <a:spcPct val="0"/>
              </a:spcAft>
              <a:defRPr sz="3500">
                <a:solidFill>
                  <a:srgbClr val="CE1126"/>
                </a:solidFill>
                <a:latin typeface="Univers 67 CondensedBold" charset="0"/>
              </a:defRPr>
            </a:lvl6pPr>
            <a:lvl7pPr marL="914400" algn="l" rtl="0" eaLnBrk="1" fontAlgn="base" hangingPunct="1">
              <a:spcBef>
                <a:spcPct val="0"/>
              </a:spcBef>
              <a:spcAft>
                <a:spcPct val="0"/>
              </a:spcAft>
              <a:defRPr sz="3500">
                <a:solidFill>
                  <a:srgbClr val="CE1126"/>
                </a:solidFill>
                <a:latin typeface="Univers 67 CondensedBold" charset="0"/>
              </a:defRPr>
            </a:lvl7pPr>
            <a:lvl8pPr marL="1371600" algn="l" rtl="0" eaLnBrk="1" fontAlgn="base" hangingPunct="1">
              <a:spcBef>
                <a:spcPct val="0"/>
              </a:spcBef>
              <a:spcAft>
                <a:spcPct val="0"/>
              </a:spcAft>
              <a:defRPr sz="3500">
                <a:solidFill>
                  <a:srgbClr val="CE1126"/>
                </a:solidFill>
                <a:latin typeface="Univers 67 CondensedBold" charset="0"/>
              </a:defRPr>
            </a:lvl8pPr>
            <a:lvl9pPr marL="1828800" algn="l" rtl="0" eaLnBrk="1" fontAlgn="base" hangingPunct="1">
              <a:spcBef>
                <a:spcPct val="0"/>
              </a:spcBef>
              <a:spcAft>
                <a:spcPct val="0"/>
              </a:spcAft>
              <a:defRPr sz="3500">
                <a:solidFill>
                  <a:srgbClr val="CE1126"/>
                </a:solidFill>
                <a:latin typeface="Univers 67 CondensedBold" charset="0"/>
              </a:defRPr>
            </a:lvl9pPr>
          </a:lstStyle>
          <a:p>
            <a:r>
              <a:rPr lang="en-US" sz="3600" kern="0">
                <a:latin typeface="Aptos"/>
                <a:cs typeface="Times New Roman"/>
              </a:rPr>
              <a:t>Notable Test Renders</a:t>
            </a:r>
            <a:endParaRPr lang="en-US" sz="3600" kern="0">
              <a:latin typeface="Aptos" panose="020B0004020202020204" pitchFamily="34" charset="0"/>
              <a:cs typeface="Times New Roman"/>
            </a:endParaRPr>
          </a:p>
        </p:txBody>
      </p:sp>
    </p:spTree>
    <p:extLst>
      <p:ext uri="{BB962C8B-B14F-4D97-AF65-F5344CB8AC3E}">
        <p14:creationId xmlns:p14="http://schemas.microsoft.com/office/powerpoint/2010/main" val="353961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8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B5C99-AC57-F4A2-1B7C-5A41A252B3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7D3DC5-7CC9-D0D1-6C40-AAA615ABF8C4}"/>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Notable Test Renders</a:t>
            </a:r>
            <a:endParaRPr lang="en-US" sz="3600">
              <a:latin typeface="Aptos" panose="020B0004020202020204" pitchFamily="34" charset="0"/>
              <a:cs typeface="Times New Roman"/>
            </a:endParaRPr>
          </a:p>
        </p:txBody>
      </p:sp>
      <p:cxnSp>
        <p:nvCxnSpPr>
          <p:cNvPr id="5" name="Straight Connector 4">
            <a:extLst>
              <a:ext uri="{FF2B5EF4-FFF2-40B4-BE49-F238E27FC236}">
                <a16:creationId xmlns:a16="http://schemas.microsoft.com/office/drawing/2014/main" id="{A3AF0D92-EB93-BDA2-855F-45556A5C182E}"/>
              </a:ext>
            </a:extLst>
          </p:cNvPr>
          <p:cNvCxnSpPr>
            <a:cxnSpLocks/>
          </p:cNvCxnSpPr>
          <p:nvPr/>
        </p:nvCxnSpPr>
        <p:spPr bwMode="auto">
          <a:xfrm>
            <a:off x="210335" y="815115"/>
            <a:ext cx="5026683"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pic>
        <p:nvPicPr>
          <p:cNvPr id="4" name="Picture 3" descr="A green and blue cube&#10;&#10;AI-generated content may be incorrect.">
            <a:extLst>
              <a:ext uri="{FF2B5EF4-FFF2-40B4-BE49-F238E27FC236}">
                <a16:creationId xmlns:a16="http://schemas.microsoft.com/office/drawing/2014/main" id="{A64AF8E9-6307-67C2-D76F-5C5E5A2F89F1}"/>
              </a:ext>
            </a:extLst>
          </p:cNvPr>
          <p:cNvPicPr>
            <a:picLocks noChangeAspect="1"/>
          </p:cNvPicPr>
          <p:nvPr/>
        </p:nvPicPr>
        <p:blipFill>
          <a:blip r:embed="rId3"/>
          <a:stretch>
            <a:fillRect/>
          </a:stretch>
        </p:blipFill>
        <p:spPr>
          <a:xfrm>
            <a:off x="2350825" y="2319985"/>
            <a:ext cx="1501622" cy="1191552"/>
          </a:xfrm>
          <a:prstGeom prst="rect">
            <a:avLst/>
          </a:prstGeom>
        </p:spPr>
      </p:pic>
      <p:pic>
        <p:nvPicPr>
          <p:cNvPr id="7" name="Picture 6" descr="A screen shot of a computer&#10;&#10;AI-generated content may be incorrect.">
            <a:extLst>
              <a:ext uri="{FF2B5EF4-FFF2-40B4-BE49-F238E27FC236}">
                <a16:creationId xmlns:a16="http://schemas.microsoft.com/office/drawing/2014/main" id="{EC7D2970-6999-C7CA-A311-8E8AF473822B}"/>
              </a:ext>
            </a:extLst>
          </p:cNvPr>
          <p:cNvPicPr>
            <a:picLocks noChangeAspect="1"/>
          </p:cNvPicPr>
          <p:nvPr/>
        </p:nvPicPr>
        <p:blipFill>
          <a:blip r:embed="rId4"/>
          <a:stretch>
            <a:fillRect/>
          </a:stretch>
        </p:blipFill>
        <p:spPr>
          <a:xfrm>
            <a:off x="3939466" y="2318444"/>
            <a:ext cx="5204534" cy="2110139"/>
          </a:xfrm>
          <a:prstGeom prst="rect">
            <a:avLst/>
          </a:prstGeom>
        </p:spPr>
      </p:pic>
      <p:pic>
        <p:nvPicPr>
          <p:cNvPr id="8" name="Picture 7" descr="A computer monitor with red and green stripes&#10;&#10;AI-generated content may be incorrect.">
            <a:extLst>
              <a:ext uri="{FF2B5EF4-FFF2-40B4-BE49-F238E27FC236}">
                <a16:creationId xmlns:a16="http://schemas.microsoft.com/office/drawing/2014/main" id="{616F07D8-E071-CDA9-A3E2-A60BCCD154C8}"/>
              </a:ext>
            </a:extLst>
          </p:cNvPr>
          <p:cNvPicPr>
            <a:picLocks noChangeAspect="1"/>
          </p:cNvPicPr>
          <p:nvPr/>
        </p:nvPicPr>
        <p:blipFill>
          <a:blip r:embed="rId5"/>
          <a:srcRect l="2861" t="20616" r="29258" b="3790"/>
          <a:stretch>
            <a:fillRect/>
          </a:stretch>
        </p:blipFill>
        <p:spPr>
          <a:xfrm>
            <a:off x="2531497" y="866100"/>
            <a:ext cx="2207396" cy="1348964"/>
          </a:xfrm>
          <a:prstGeom prst="rect">
            <a:avLst/>
          </a:prstGeom>
        </p:spPr>
      </p:pic>
      <p:pic>
        <p:nvPicPr>
          <p:cNvPr id="9" name="Picture 8" descr="A person sleeping on a table in a room with computers&#10;&#10;AI-generated content may be incorrect.">
            <a:extLst>
              <a:ext uri="{FF2B5EF4-FFF2-40B4-BE49-F238E27FC236}">
                <a16:creationId xmlns:a16="http://schemas.microsoft.com/office/drawing/2014/main" id="{AE87F2A0-68F2-F37D-8EF4-1669919F9A57}"/>
              </a:ext>
            </a:extLst>
          </p:cNvPr>
          <p:cNvPicPr>
            <a:picLocks noChangeAspect="1"/>
          </p:cNvPicPr>
          <p:nvPr/>
        </p:nvPicPr>
        <p:blipFill>
          <a:blip r:embed="rId6"/>
          <a:srcRect l="43144" t="26566" r="13115" b="43844"/>
          <a:stretch>
            <a:fillRect/>
          </a:stretch>
        </p:blipFill>
        <p:spPr>
          <a:xfrm>
            <a:off x="2348276" y="3528873"/>
            <a:ext cx="1082594" cy="978197"/>
          </a:xfrm>
          <a:prstGeom prst="rect">
            <a:avLst/>
          </a:prstGeom>
        </p:spPr>
      </p:pic>
      <p:pic>
        <p:nvPicPr>
          <p:cNvPr id="6" name="Picture 5">
            <a:extLst>
              <a:ext uri="{FF2B5EF4-FFF2-40B4-BE49-F238E27FC236}">
                <a16:creationId xmlns:a16="http://schemas.microsoft.com/office/drawing/2014/main" id="{AA416934-C36F-C5AA-5515-75052A8FAD47}"/>
              </a:ext>
            </a:extLst>
          </p:cNvPr>
          <p:cNvPicPr>
            <a:picLocks noChangeAspect="1"/>
          </p:cNvPicPr>
          <p:nvPr/>
        </p:nvPicPr>
        <p:blipFill>
          <a:blip r:embed="rId7"/>
          <a:srcRect b="27328"/>
          <a:stretch>
            <a:fillRect/>
          </a:stretch>
        </p:blipFill>
        <p:spPr>
          <a:xfrm>
            <a:off x="97562" y="1102589"/>
            <a:ext cx="2207396" cy="2103120"/>
          </a:xfrm>
          <a:prstGeom prst="rect">
            <a:avLst/>
          </a:prstGeom>
        </p:spPr>
      </p:pic>
      <p:pic>
        <p:nvPicPr>
          <p:cNvPr id="10" name="Picture 9">
            <a:extLst>
              <a:ext uri="{FF2B5EF4-FFF2-40B4-BE49-F238E27FC236}">
                <a16:creationId xmlns:a16="http://schemas.microsoft.com/office/drawing/2014/main" id="{C7FF3EE2-D8B0-A682-FC3C-B62796DD2A3F}"/>
              </a:ext>
            </a:extLst>
          </p:cNvPr>
          <p:cNvPicPr>
            <a:picLocks noChangeAspect="1"/>
          </p:cNvPicPr>
          <p:nvPr/>
        </p:nvPicPr>
        <p:blipFill>
          <a:blip r:embed="rId8"/>
          <a:srcRect l="12592" t="4092" r="18826" b="9493"/>
          <a:stretch>
            <a:fillRect/>
          </a:stretch>
        </p:blipFill>
        <p:spPr>
          <a:xfrm>
            <a:off x="5463557" y="357510"/>
            <a:ext cx="2530647" cy="1840471"/>
          </a:xfrm>
          <a:prstGeom prst="rect">
            <a:avLst/>
          </a:prstGeom>
        </p:spPr>
      </p:pic>
    </p:spTree>
    <p:extLst>
      <p:ext uri="{BB962C8B-B14F-4D97-AF65-F5344CB8AC3E}">
        <p14:creationId xmlns:p14="http://schemas.microsoft.com/office/powerpoint/2010/main" val="136420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16E55-8F87-0DE2-12A7-5A54487B4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57BE39-6B5D-7FEF-79BE-6DF37D07AB39}"/>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Notable Test Renders</a:t>
            </a:r>
            <a:endParaRPr lang="en-US" sz="3600">
              <a:latin typeface="Aptos" panose="020B0004020202020204" pitchFamily="34" charset="0"/>
              <a:cs typeface="Times New Roman"/>
            </a:endParaRPr>
          </a:p>
        </p:txBody>
      </p:sp>
      <p:cxnSp>
        <p:nvCxnSpPr>
          <p:cNvPr id="5" name="Straight Connector 4">
            <a:extLst>
              <a:ext uri="{FF2B5EF4-FFF2-40B4-BE49-F238E27FC236}">
                <a16:creationId xmlns:a16="http://schemas.microsoft.com/office/drawing/2014/main" id="{5CAA40A6-B852-24A3-B516-D966C5CA0E27}"/>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pic>
        <p:nvPicPr>
          <p:cNvPr id="4" name="Picture 3" descr="A computer monitor with a white and blue light&#10;&#10;AI-generated content may be incorrect.">
            <a:extLst>
              <a:ext uri="{FF2B5EF4-FFF2-40B4-BE49-F238E27FC236}">
                <a16:creationId xmlns:a16="http://schemas.microsoft.com/office/drawing/2014/main" id="{A58081A3-E4F1-3E94-322A-7318F1EE2FEA}"/>
              </a:ext>
            </a:extLst>
          </p:cNvPr>
          <p:cNvPicPr>
            <a:picLocks noChangeAspect="1"/>
          </p:cNvPicPr>
          <p:nvPr/>
        </p:nvPicPr>
        <p:blipFill>
          <a:blip r:embed="rId3"/>
          <a:srcRect l="14813" t="7532" r="23256" b="17525"/>
          <a:stretch>
            <a:fillRect/>
          </a:stretch>
        </p:blipFill>
        <p:spPr>
          <a:xfrm>
            <a:off x="56702" y="2741753"/>
            <a:ext cx="2700984" cy="1841580"/>
          </a:xfrm>
          <a:prstGeom prst="rect">
            <a:avLst/>
          </a:prstGeom>
        </p:spPr>
      </p:pic>
      <p:pic>
        <p:nvPicPr>
          <p:cNvPr id="7" name="Picture 6" descr="A computer monitor with a camera&#10;&#10;AI-generated content may be incorrect.">
            <a:extLst>
              <a:ext uri="{FF2B5EF4-FFF2-40B4-BE49-F238E27FC236}">
                <a16:creationId xmlns:a16="http://schemas.microsoft.com/office/drawing/2014/main" id="{8EE9F4E9-3B1D-87AC-8633-14D4CB0F1899}"/>
              </a:ext>
            </a:extLst>
          </p:cNvPr>
          <p:cNvPicPr>
            <a:picLocks noChangeAspect="1"/>
          </p:cNvPicPr>
          <p:nvPr/>
        </p:nvPicPr>
        <p:blipFill>
          <a:blip r:embed="rId4"/>
          <a:srcRect l="11070" t="17692" r="32904" b="16754"/>
          <a:stretch>
            <a:fillRect/>
          </a:stretch>
        </p:blipFill>
        <p:spPr>
          <a:xfrm>
            <a:off x="5914638" y="214927"/>
            <a:ext cx="3090755" cy="2015710"/>
          </a:xfrm>
          <a:prstGeom prst="rect">
            <a:avLst/>
          </a:prstGeom>
        </p:spPr>
      </p:pic>
      <p:pic>
        <p:nvPicPr>
          <p:cNvPr id="8" name="Picture 7">
            <a:extLst>
              <a:ext uri="{FF2B5EF4-FFF2-40B4-BE49-F238E27FC236}">
                <a16:creationId xmlns:a16="http://schemas.microsoft.com/office/drawing/2014/main" id="{75069A27-D634-51B5-9DE2-E60C9E44D123}"/>
              </a:ext>
            </a:extLst>
          </p:cNvPr>
          <p:cNvPicPr>
            <a:picLocks noChangeAspect="1"/>
          </p:cNvPicPr>
          <p:nvPr/>
        </p:nvPicPr>
        <p:blipFill>
          <a:blip r:embed="rId5"/>
          <a:stretch>
            <a:fillRect/>
          </a:stretch>
        </p:blipFill>
        <p:spPr>
          <a:xfrm>
            <a:off x="2562707" y="855200"/>
            <a:ext cx="3244529" cy="1841581"/>
          </a:xfrm>
          <a:prstGeom prst="rect">
            <a:avLst/>
          </a:prstGeom>
        </p:spPr>
      </p:pic>
      <p:pic>
        <p:nvPicPr>
          <p:cNvPr id="9" name="Picture 8">
            <a:extLst>
              <a:ext uri="{FF2B5EF4-FFF2-40B4-BE49-F238E27FC236}">
                <a16:creationId xmlns:a16="http://schemas.microsoft.com/office/drawing/2014/main" id="{914D452A-6094-0059-3231-73450ABCE61B}"/>
              </a:ext>
            </a:extLst>
          </p:cNvPr>
          <p:cNvPicPr>
            <a:picLocks noChangeAspect="1"/>
          </p:cNvPicPr>
          <p:nvPr/>
        </p:nvPicPr>
        <p:blipFill>
          <a:blip r:embed="rId6"/>
          <a:srcRect l="1493" r="10881"/>
          <a:stretch>
            <a:fillRect/>
          </a:stretch>
        </p:blipFill>
        <p:spPr>
          <a:xfrm>
            <a:off x="6074299" y="2571750"/>
            <a:ext cx="2931094" cy="1876610"/>
          </a:xfrm>
          <a:prstGeom prst="rect">
            <a:avLst/>
          </a:prstGeom>
        </p:spPr>
      </p:pic>
      <p:pic>
        <p:nvPicPr>
          <p:cNvPr id="10" name="Picture 9" descr="A computer screen with many monitors&#10;&#10;AI-generated content may be incorrect.">
            <a:extLst>
              <a:ext uri="{FF2B5EF4-FFF2-40B4-BE49-F238E27FC236}">
                <a16:creationId xmlns:a16="http://schemas.microsoft.com/office/drawing/2014/main" id="{36D23697-C72C-BA16-5EC7-928FE39FB15C}"/>
              </a:ext>
            </a:extLst>
          </p:cNvPr>
          <p:cNvPicPr>
            <a:picLocks noChangeAspect="1"/>
          </p:cNvPicPr>
          <p:nvPr/>
        </p:nvPicPr>
        <p:blipFill>
          <a:blip r:embed="rId7"/>
          <a:stretch>
            <a:fillRect/>
          </a:stretch>
        </p:blipFill>
        <p:spPr>
          <a:xfrm>
            <a:off x="4035352" y="2740980"/>
            <a:ext cx="1267496" cy="2252709"/>
          </a:xfrm>
          <a:prstGeom prst="rect">
            <a:avLst/>
          </a:prstGeom>
        </p:spPr>
      </p:pic>
      <p:pic>
        <p:nvPicPr>
          <p:cNvPr id="3" name="Picture 2">
            <a:extLst>
              <a:ext uri="{FF2B5EF4-FFF2-40B4-BE49-F238E27FC236}">
                <a16:creationId xmlns:a16="http://schemas.microsoft.com/office/drawing/2014/main" id="{2590F4C0-FB51-CE9D-F1B1-5B2C1FD1D91F}"/>
              </a:ext>
            </a:extLst>
          </p:cNvPr>
          <p:cNvPicPr>
            <a:picLocks noChangeAspect="1"/>
          </p:cNvPicPr>
          <p:nvPr/>
        </p:nvPicPr>
        <p:blipFill>
          <a:blip r:embed="rId8"/>
          <a:srcRect l="10976" t="12500" r="15849" b="6250"/>
          <a:stretch>
            <a:fillRect/>
          </a:stretch>
        </p:blipFill>
        <p:spPr>
          <a:xfrm>
            <a:off x="56702" y="1052038"/>
            <a:ext cx="2452304" cy="1593998"/>
          </a:xfrm>
          <a:prstGeom prst="rect">
            <a:avLst/>
          </a:prstGeom>
        </p:spPr>
      </p:pic>
    </p:spTree>
    <p:extLst>
      <p:ext uri="{BB962C8B-B14F-4D97-AF65-F5344CB8AC3E}">
        <p14:creationId xmlns:p14="http://schemas.microsoft.com/office/powerpoint/2010/main" val="1526569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B5F4C-A437-3851-FB8C-2B361C1701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5BB6D-70AD-0250-9767-40064F144161}"/>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Notable Test Renders</a:t>
            </a:r>
            <a:endParaRPr lang="en-US" sz="3600">
              <a:latin typeface="Aptos" panose="020B0004020202020204" pitchFamily="34" charset="0"/>
              <a:cs typeface="Times New Roman"/>
            </a:endParaRPr>
          </a:p>
        </p:txBody>
      </p:sp>
      <p:cxnSp>
        <p:nvCxnSpPr>
          <p:cNvPr id="5" name="Straight Connector 4">
            <a:extLst>
              <a:ext uri="{FF2B5EF4-FFF2-40B4-BE49-F238E27FC236}">
                <a16:creationId xmlns:a16="http://schemas.microsoft.com/office/drawing/2014/main" id="{B3CECA6E-F528-1324-7889-0CF14D46CC0C}"/>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pic>
        <p:nvPicPr>
          <p:cNvPr id="4" name="Picture 3">
            <a:extLst>
              <a:ext uri="{FF2B5EF4-FFF2-40B4-BE49-F238E27FC236}">
                <a16:creationId xmlns:a16="http://schemas.microsoft.com/office/drawing/2014/main" id="{90CCF2B8-6093-25E2-4C7E-EFCA49B9377C}"/>
              </a:ext>
            </a:extLst>
          </p:cNvPr>
          <p:cNvPicPr>
            <a:picLocks noChangeAspect="1"/>
          </p:cNvPicPr>
          <p:nvPr/>
        </p:nvPicPr>
        <p:blipFill>
          <a:blip r:embed="rId3"/>
          <a:stretch>
            <a:fillRect/>
          </a:stretch>
        </p:blipFill>
        <p:spPr>
          <a:xfrm>
            <a:off x="1688962" y="2787256"/>
            <a:ext cx="3071062" cy="1710491"/>
          </a:xfrm>
          <a:prstGeom prst="rect">
            <a:avLst/>
          </a:prstGeom>
        </p:spPr>
      </p:pic>
      <p:pic>
        <p:nvPicPr>
          <p:cNvPr id="6" name="Picture 5">
            <a:extLst>
              <a:ext uri="{FF2B5EF4-FFF2-40B4-BE49-F238E27FC236}">
                <a16:creationId xmlns:a16="http://schemas.microsoft.com/office/drawing/2014/main" id="{48A321AB-055B-5442-4B58-1E85374BF429}"/>
              </a:ext>
            </a:extLst>
          </p:cNvPr>
          <p:cNvPicPr>
            <a:picLocks noChangeAspect="1"/>
          </p:cNvPicPr>
          <p:nvPr/>
        </p:nvPicPr>
        <p:blipFill>
          <a:blip r:embed="rId4"/>
          <a:stretch>
            <a:fillRect/>
          </a:stretch>
        </p:blipFill>
        <p:spPr>
          <a:xfrm>
            <a:off x="5235742" y="139366"/>
            <a:ext cx="3810000" cy="2133600"/>
          </a:xfrm>
          <a:prstGeom prst="rect">
            <a:avLst/>
          </a:prstGeom>
        </p:spPr>
      </p:pic>
      <p:pic>
        <p:nvPicPr>
          <p:cNvPr id="7" name="Picture 6">
            <a:extLst>
              <a:ext uri="{FF2B5EF4-FFF2-40B4-BE49-F238E27FC236}">
                <a16:creationId xmlns:a16="http://schemas.microsoft.com/office/drawing/2014/main" id="{63323D34-7759-39F3-B342-46D91C1D225D}"/>
              </a:ext>
            </a:extLst>
          </p:cNvPr>
          <p:cNvPicPr>
            <a:picLocks noChangeAspect="1"/>
          </p:cNvPicPr>
          <p:nvPr/>
        </p:nvPicPr>
        <p:blipFill>
          <a:blip r:embed="rId5"/>
          <a:stretch>
            <a:fillRect/>
          </a:stretch>
        </p:blipFill>
        <p:spPr>
          <a:xfrm>
            <a:off x="397544" y="943976"/>
            <a:ext cx="2958765" cy="1709487"/>
          </a:xfrm>
          <a:prstGeom prst="rect">
            <a:avLst/>
          </a:prstGeom>
        </p:spPr>
      </p:pic>
      <p:pic>
        <p:nvPicPr>
          <p:cNvPr id="8" name="Picture 7">
            <a:extLst>
              <a:ext uri="{FF2B5EF4-FFF2-40B4-BE49-F238E27FC236}">
                <a16:creationId xmlns:a16="http://schemas.microsoft.com/office/drawing/2014/main" id="{5B373959-D878-323A-0E22-0A305B687822}"/>
              </a:ext>
            </a:extLst>
          </p:cNvPr>
          <p:cNvPicPr>
            <a:picLocks noChangeAspect="1"/>
          </p:cNvPicPr>
          <p:nvPr/>
        </p:nvPicPr>
        <p:blipFill>
          <a:blip r:embed="rId6"/>
          <a:stretch>
            <a:fillRect/>
          </a:stretch>
        </p:blipFill>
        <p:spPr>
          <a:xfrm>
            <a:off x="5095875" y="2480661"/>
            <a:ext cx="3524250" cy="2018745"/>
          </a:xfrm>
          <a:prstGeom prst="rect">
            <a:avLst/>
          </a:prstGeom>
        </p:spPr>
      </p:pic>
    </p:spTree>
    <p:extLst>
      <p:ext uri="{BB962C8B-B14F-4D97-AF65-F5344CB8AC3E}">
        <p14:creationId xmlns:p14="http://schemas.microsoft.com/office/powerpoint/2010/main" val="3451970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27C8D-E455-4B09-B1C4-ED16570344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EBB960-BBDA-6DFC-4173-230CDF8C478C}"/>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Notable Test Renders</a:t>
            </a:r>
            <a:endParaRPr lang="en-US" sz="3600">
              <a:latin typeface="Aptos" panose="020B0004020202020204" pitchFamily="34" charset="0"/>
              <a:cs typeface="Times New Roman"/>
            </a:endParaRPr>
          </a:p>
        </p:txBody>
      </p:sp>
      <p:cxnSp>
        <p:nvCxnSpPr>
          <p:cNvPr id="5" name="Straight Connector 4">
            <a:extLst>
              <a:ext uri="{FF2B5EF4-FFF2-40B4-BE49-F238E27FC236}">
                <a16:creationId xmlns:a16="http://schemas.microsoft.com/office/drawing/2014/main" id="{CEC8A8EA-16A8-05DE-DE45-8983544E2CB3}"/>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pic>
        <p:nvPicPr>
          <p:cNvPr id="6" name="Picture 5" descr="A yellow cube with white eyes&#10;&#10;AI-generated content may be incorrect.">
            <a:extLst>
              <a:ext uri="{FF2B5EF4-FFF2-40B4-BE49-F238E27FC236}">
                <a16:creationId xmlns:a16="http://schemas.microsoft.com/office/drawing/2014/main" id="{E09CF506-5A92-3F1D-07E3-6F69B11458AA}"/>
              </a:ext>
            </a:extLst>
          </p:cNvPr>
          <p:cNvPicPr>
            <a:picLocks noChangeAspect="1"/>
          </p:cNvPicPr>
          <p:nvPr/>
        </p:nvPicPr>
        <p:blipFill>
          <a:blip r:embed="rId3"/>
          <a:stretch>
            <a:fillRect/>
          </a:stretch>
        </p:blipFill>
        <p:spPr>
          <a:xfrm>
            <a:off x="210553" y="1112921"/>
            <a:ext cx="3723774" cy="2093495"/>
          </a:xfrm>
          <a:prstGeom prst="rect">
            <a:avLst/>
          </a:prstGeom>
        </p:spPr>
      </p:pic>
      <p:pic>
        <p:nvPicPr>
          <p:cNvPr id="7" name="Picture 6" descr="A white rabbit on a gray background&#10;&#10;AI-generated content may be incorrect.">
            <a:extLst>
              <a:ext uri="{FF2B5EF4-FFF2-40B4-BE49-F238E27FC236}">
                <a16:creationId xmlns:a16="http://schemas.microsoft.com/office/drawing/2014/main" id="{E8D2CD34-9FB4-8AB5-23F9-F46B8A4CA936}"/>
              </a:ext>
            </a:extLst>
          </p:cNvPr>
          <p:cNvPicPr>
            <a:picLocks noChangeAspect="1"/>
          </p:cNvPicPr>
          <p:nvPr/>
        </p:nvPicPr>
        <p:blipFill>
          <a:blip r:embed="rId4"/>
          <a:stretch>
            <a:fillRect/>
          </a:stretch>
        </p:blipFill>
        <p:spPr>
          <a:xfrm>
            <a:off x="5648825" y="216568"/>
            <a:ext cx="3338764" cy="2502569"/>
          </a:xfrm>
          <a:prstGeom prst="rect">
            <a:avLst/>
          </a:prstGeom>
        </p:spPr>
      </p:pic>
      <p:pic>
        <p:nvPicPr>
          <p:cNvPr id="8" name="Picture 7" descr="A teapot with a handle&#10;&#10;AI-generated content may be incorrect.">
            <a:extLst>
              <a:ext uri="{FF2B5EF4-FFF2-40B4-BE49-F238E27FC236}">
                <a16:creationId xmlns:a16="http://schemas.microsoft.com/office/drawing/2014/main" id="{BA3464F1-9D9A-BC34-A306-D9DFBE9750AA}"/>
              </a:ext>
            </a:extLst>
          </p:cNvPr>
          <p:cNvPicPr>
            <a:picLocks noChangeAspect="1"/>
          </p:cNvPicPr>
          <p:nvPr/>
        </p:nvPicPr>
        <p:blipFill>
          <a:blip r:embed="rId5"/>
          <a:stretch>
            <a:fillRect/>
          </a:stretch>
        </p:blipFill>
        <p:spPr>
          <a:xfrm>
            <a:off x="4156911" y="2821404"/>
            <a:ext cx="3019928" cy="1708486"/>
          </a:xfrm>
          <a:prstGeom prst="rect">
            <a:avLst/>
          </a:prstGeom>
        </p:spPr>
      </p:pic>
    </p:spTree>
    <p:extLst>
      <p:ext uri="{BB962C8B-B14F-4D97-AF65-F5344CB8AC3E}">
        <p14:creationId xmlns:p14="http://schemas.microsoft.com/office/powerpoint/2010/main" val="2738812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8D831C5-2EC6-2AF5-1CF1-9E97632030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D642D6-F24B-2C4D-AFE5-A1FA2164DB8B}"/>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Design – Shaded Vertex Cache</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DEFC2FD7-A0FF-5998-BDC5-8749D4923B10}"/>
              </a:ext>
            </a:extLst>
          </p:cNvPr>
          <p:cNvCxnSpPr/>
          <p:nvPr/>
        </p:nvCxnSpPr>
        <p:spPr bwMode="auto">
          <a:xfrm>
            <a:off x="210335" y="815115"/>
            <a:ext cx="5597237" cy="7422"/>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CDE37233-0F0D-C7DC-4285-99D9840424F2}"/>
              </a:ext>
            </a:extLst>
          </p:cNvPr>
          <p:cNvSpPr txBox="1">
            <a:spLocks/>
          </p:cNvSpPr>
          <p:nvPr/>
        </p:nvSpPr>
        <p:spPr>
          <a:xfrm>
            <a:off x="207481" y="964204"/>
            <a:ext cx="5186555"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Hold vertices in a separate cache post-shading</a:t>
            </a:r>
            <a:endParaRPr lang="en-US"/>
          </a:p>
          <a:p>
            <a:pPr>
              <a:spcAft>
                <a:spcPts val="900"/>
              </a:spcAft>
            </a:pPr>
            <a:r>
              <a:rPr lang="en-US" sz="1800" kern="0">
                <a:latin typeface="Aptos"/>
                <a:ea typeface="Geneva"/>
              </a:rPr>
              <a:t>Takes advantage of temporal locality of vertices</a:t>
            </a:r>
          </a:p>
          <a:p>
            <a:pPr>
              <a:spcAft>
                <a:spcPts val="900"/>
              </a:spcAft>
            </a:pPr>
            <a:r>
              <a:rPr lang="en-US" sz="1800" kern="0">
                <a:latin typeface="Aptos"/>
                <a:ea typeface="Geneva"/>
              </a:rPr>
              <a:t>Reduces shading the same vertex more than once</a:t>
            </a:r>
          </a:p>
          <a:p>
            <a:pPr>
              <a:spcAft>
                <a:spcPts val="900"/>
              </a:spcAft>
            </a:pPr>
            <a:r>
              <a:rPr lang="en-US" sz="1800" kern="0">
                <a:latin typeface="Aptos"/>
                <a:ea typeface="Geneva"/>
              </a:rPr>
              <a:t>Design influenced by the high temporal locality of vertices</a:t>
            </a:r>
          </a:p>
        </p:txBody>
      </p:sp>
      <p:sp>
        <p:nvSpPr>
          <p:cNvPr id="3" name="Footer Placeholder 2">
            <a:extLst>
              <a:ext uri="{FF2B5EF4-FFF2-40B4-BE49-F238E27FC236}">
                <a16:creationId xmlns:a16="http://schemas.microsoft.com/office/drawing/2014/main" id="{7083DA12-9075-4FCB-C55C-B5A811A24835}"/>
              </a:ext>
            </a:extLst>
          </p:cNvPr>
          <p:cNvSpPr>
            <a:spLocks noGrp="1"/>
          </p:cNvSpPr>
          <p:nvPr>
            <p:ph type="ftr" sz="quarter" idx="10"/>
          </p:nvPr>
        </p:nvSpPr>
        <p:spPr/>
        <p:txBody>
          <a:bodyPr/>
          <a:lstStyle/>
          <a:p>
            <a:r>
              <a:rPr lang="en-US">
                <a:latin typeface="Aptos"/>
              </a:rPr>
              <a:t>Section: 5.7 Cache</a:t>
            </a:r>
          </a:p>
          <a:p>
            <a:r>
              <a:rPr lang="en-US">
                <a:latin typeface="Aptos"/>
              </a:rPr>
              <a:t>Page Number: xx</a:t>
            </a:r>
          </a:p>
        </p:txBody>
      </p:sp>
      <p:pic>
        <p:nvPicPr>
          <p:cNvPr id="1026" name="Picture 2">
            <a:extLst>
              <a:ext uri="{FF2B5EF4-FFF2-40B4-BE49-F238E27FC236}">
                <a16:creationId xmlns:a16="http://schemas.microsoft.com/office/drawing/2014/main" id="{B4A42D39-1676-DED2-6BC6-27E375A0A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675" y="858262"/>
            <a:ext cx="3743325" cy="2795588"/>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ECC9C60-9975-0B3A-AEA6-517468FC19F2}"/>
              </a:ext>
            </a:extLst>
          </p:cNvPr>
          <p:cNvSpPr txBox="1"/>
          <p:nvPr/>
        </p:nvSpPr>
        <p:spPr>
          <a:xfrm>
            <a:off x="5807572" y="3610368"/>
            <a:ext cx="3139786" cy="276999"/>
          </a:xfrm>
          <a:prstGeom prst="rect">
            <a:avLst/>
          </a:prstGeom>
          <a:noFill/>
        </p:spPr>
        <p:txBody>
          <a:bodyPr wrap="square" rtlCol="0">
            <a:spAutoFit/>
          </a:bodyPr>
          <a:lstStyle/>
          <a:p>
            <a:pPr algn="ctr"/>
            <a:r>
              <a:rPr lang="en-US" sz="1200">
                <a:solidFill>
                  <a:srgbClr val="7A6E67"/>
                </a:solidFill>
                <a:latin typeface="Aptos" panose="020B0004020202020204" pitchFamily="34" charset="0"/>
              </a:rPr>
              <a:t>Vertice Resue for the Dragon Model</a:t>
            </a:r>
          </a:p>
        </p:txBody>
      </p:sp>
    </p:spTree>
    <p:extLst>
      <p:ext uri="{BB962C8B-B14F-4D97-AF65-F5344CB8AC3E}">
        <p14:creationId xmlns:p14="http://schemas.microsoft.com/office/powerpoint/2010/main" val="29958499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show="0">
  <p:cSld>
    <p:spTree>
      <p:nvGrpSpPr>
        <p:cNvPr id="1" name="">
          <a:extLst>
            <a:ext uri="{FF2B5EF4-FFF2-40B4-BE49-F238E27FC236}">
              <a16:creationId xmlns:a16="http://schemas.microsoft.com/office/drawing/2014/main" id="{12E2DC32-6D43-C5F0-7F9B-9449D2D5752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947A6F5-2A1F-B8A2-8B3F-0A3EE03E5AE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12" name="Rectangle 11">
            <a:extLst>
              <a:ext uri="{FF2B5EF4-FFF2-40B4-BE49-F238E27FC236}">
                <a16:creationId xmlns:a16="http://schemas.microsoft.com/office/drawing/2014/main" id="{533F768C-F7E4-ED05-31C3-431CAD9CD177}"/>
              </a:ext>
            </a:extLst>
          </p:cNvPr>
          <p:cNvSpPr/>
          <p:nvPr/>
        </p:nvSpPr>
        <p:spPr bwMode="auto">
          <a:xfrm>
            <a:off x="0" y="0"/>
            <a:ext cx="9144000" cy="5143500"/>
          </a:xfrm>
          <a:prstGeom prst="rect">
            <a:avLst/>
          </a:prstGeom>
          <a:solidFill>
            <a:srgbClr val="C8102E">
              <a:alpha val="85329"/>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rgbClr val="C8102E"/>
              </a:solidFill>
              <a:effectLst/>
              <a:latin typeface="Times" charset="0"/>
            </a:endParaRPr>
          </a:p>
        </p:txBody>
      </p:sp>
      <p:cxnSp>
        <p:nvCxnSpPr>
          <p:cNvPr id="49" name="Straight Connector 48">
            <a:extLst>
              <a:ext uri="{FF2B5EF4-FFF2-40B4-BE49-F238E27FC236}">
                <a16:creationId xmlns:a16="http://schemas.microsoft.com/office/drawing/2014/main" id="{1231984F-BA60-BAB4-603F-141409EB1FAA}"/>
              </a:ext>
            </a:extLst>
          </p:cNvPr>
          <p:cNvCxnSpPr/>
          <p:nvPr/>
        </p:nvCxnSpPr>
        <p:spPr bwMode="auto">
          <a:xfrm>
            <a:off x="0" y="3511550"/>
            <a:ext cx="9144000" cy="0"/>
          </a:xfrm>
          <a:prstGeom prst="line">
            <a:avLst/>
          </a:prstGeom>
          <a:solidFill>
            <a:schemeClr val="accent1"/>
          </a:solidFill>
          <a:ln w="9525" cap="flat" cmpd="sng" algn="ctr">
            <a:solidFill>
              <a:srgbClr val="F1BE48">
                <a:alpha val="80000"/>
              </a:srgbClr>
            </a:solidFill>
            <a:prstDash val="solid"/>
            <a:round/>
            <a:headEnd type="none" w="med" len="med"/>
            <a:tailEnd type="none" w="med" len="med"/>
          </a:ln>
          <a:effectLst/>
        </p:spPr>
      </p:cxnSp>
      <p:sp>
        <p:nvSpPr>
          <p:cNvPr id="11" name="TextBox 10">
            <a:extLst>
              <a:ext uri="{FF2B5EF4-FFF2-40B4-BE49-F238E27FC236}">
                <a16:creationId xmlns:a16="http://schemas.microsoft.com/office/drawing/2014/main" id="{9AEDF5D5-1926-53C8-4409-611612F47F8D}"/>
              </a:ext>
            </a:extLst>
          </p:cNvPr>
          <p:cNvSpPr txBox="1"/>
          <p:nvPr/>
        </p:nvSpPr>
        <p:spPr>
          <a:xfrm>
            <a:off x="914400" y="2069128"/>
            <a:ext cx="7162800" cy="707886"/>
          </a:xfrm>
          <a:prstGeom prst="rect">
            <a:avLst/>
          </a:prstGeom>
          <a:noFill/>
        </p:spPr>
        <p:txBody>
          <a:bodyPr wrap="square" lIns="91440" tIns="45720" rIns="91440" bIns="45720" rtlCol="0" anchor="b" anchorCtr="0">
            <a:spAutoFit/>
          </a:bodyPr>
          <a:lstStyle/>
          <a:p>
            <a:r>
              <a:rPr lang="en-US" sz="4000">
                <a:solidFill>
                  <a:schemeClr val="bg1"/>
                </a:solidFill>
                <a:latin typeface="Times"/>
                <a:cs typeface="Times"/>
              </a:rPr>
              <a:t>Questions?</a:t>
            </a:r>
            <a:endParaRPr lang="en-US">
              <a:solidFill>
                <a:schemeClr val="bg1"/>
              </a:solidFill>
            </a:endParaRPr>
          </a:p>
        </p:txBody>
      </p:sp>
      <p:pic>
        <p:nvPicPr>
          <p:cNvPr id="13" name="Picture 12" descr="ISU LEFT white.eps">
            <a:extLst>
              <a:ext uri="{FF2B5EF4-FFF2-40B4-BE49-F238E27FC236}">
                <a16:creationId xmlns:a16="http://schemas.microsoft.com/office/drawing/2014/main" id="{807B03CC-2C5C-6EBF-39DD-BDF1D3412D8C}"/>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77000" y="4788715"/>
            <a:ext cx="2396490" cy="197359"/>
          </a:xfrm>
          <a:prstGeom prst="rect">
            <a:avLst/>
          </a:prstGeom>
          <a:noFill/>
          <a:ln w="9525">
            <a:noFill/>
            <a:miter lim="800000"/>
            <a:headEnd/>
            <a:tailEnd/>
          </a:ln>
        </p:spPr>
      </p:pic>
    </p:spTree>
    <p:extLst>
      <p:ext uri="{BB962C8B-B14F-4D97-AF65-F5344CB8AC3E}">
        <p14:creationId xmlns:p14="http://schemas.microsoft.com/office/powerpoint/2010/main" val="18760835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show="0">
  <p:cSld>
    <p:spTree>
      <p:nvGrpSpPr>
        <p:cNvPr id="1" name="">
          <a:extLst>
            <a:ext uri="{FF2B5EF4-FFF2-40B4-BE49-F238E27FC236}">
              <a16:creationId xmlns:a16="http://schemas.microsoft.com/office/drawing/2014/main" id="{BC85BA2B-DEC2-0F77-CC90-33B43FA029C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3815382-CC7C-46A5-E51D-598FDC0A166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12" name="Rectangle 11">
            <a:extLst>
              <a:ext uri="{FF2B5EF4-FFF2-40B4-BE49-F238E27FC236}">
                <a16:creationId xmlns:a16="http://schemas.microsoft.com/office/drawing/2014/main" id="{81A13A74-6AB2-A963-4BBB-70EDA30D1FE6}"/>
              </a:ext>
            </a:extLst>
          </p:cNvPr>
          <p:cNvSpPr/>
          <p:nvPr/>
        </p:nvSpPr>
        <p:spPr bwMode="auto">
          <a:xfrm>
            <a:off x="0" y="0"/>
            <a:ext cx="9144000" cy="5143500"/>
          </a:xfrm>
          <a:prstGeom prst="rect">
            <a:avLst/>
          </a:prstGeom>
          <a:solidFill>
            <a:srgbClr val="C8102E">
              <a:alpha val="85329"/>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rgbClr val="C8102E"/>
              </a:solidFill>
              <a:effectLst/>
              <a:latin typeface="Times" charset="0"/>
            </a:endParaRPr>
          </a:p>
        </p:txBody>
      </p:sp>
      <p:cxnSp>
        <p:nvCxnSpPr>
          <p:cNvPr id="49" name="Straight Connector 48">
            <a:extLst>
              <a:ext uri="{FF2B5EF4-FFF2-40B4-BE49-F238E27FC236}">
                <a16:creationId xmlns:a16="http://schemas.microsoft.com/office/drawing/2014/main" id="{534A97B0-F86F-5CA9-F6E3-368E556A0944}"/>
              </a:ext>
            </a:extLst>
          </p:cNvPr>
          <p:cNvCxnSpPr/>
          <p:nvPr/>
        </p:nvCxnSpPr>
        <p:spPr bwMode="auto">
          <a:xfrm>
            <a:off x="0" y="3511550"/>
            <a:ext cx="9144000" cy="0"/>
          </a:xfrm>
          <a:prstGeom prst="line">
            <a:avLst/>
          </a:prstGeom>
          <a:solidFill>
            <a:schemeClr val="accent1"/>
          </a:solidFill>
          <a:ln w="9525" cap="flat" cmpd="sng" algn="ctr">
            <a:solidFill>
              <a:srgbClr val="F1BE48">
                <a:alpha val="80000"/>
              </a:srgbClr>
            </a:solidFill>
            <a:prstDash val="solid"/>
            <a:round/>
            <a:headEnd type="none" w="med" len="med"/>
            <a:tailEnd type="none" w="med" len="med"/>
          </a:ln>
          <a:effectLst/>
        </p:spPr>
      </p:cxnSp>
      <p:sp>
        <p:nvSpPr>
          <p:cNvPr id="11" name="TextBox 10">
            <a:extLst>
              <a:ext uri="{FF2B5EF4-FFF2-40B4-BE49-F238E27FC236}">
                <a16:creationId xmlns:a16="http://schemas.microsoft.com/office/drawing/2014/main" id="{D9723ABD-7D51-DF74-1C89-D405DB44A617}"/>
              </a:ext>
            </a:extLst>
          </p:cNvPr>
          <p:cNvSpPr txBox="1"/>
          <p:nvPr/>
        </p:nvSpPr>
        <p:spPr>
          <a:xfrm>
            <a:off x="914400" y="2069128"/>
            <a:ext cx="7162800" cy="707886"/>
          </a:xfrm>
          <a:prstGeom prst="rect">
            <a:avLst/>
          </a:prstGeom>
          <a:noFill/>
        </p:spPr>
        <p:txBody>
          <a:bodyPr wrap="square" lIns="91440" tIns="45720" rIns="91440" bIns="45720" rtlCol="0" anchor="b" anchorCtr="0">
            <a:spAutoFit/>
          </a:bodyPr>
          <a:lstStyle/>
          <a:p>
            <a:r>
              <a:rPr lang="en-US" sz="4000">
                <a:solidFill>
                  <a:schemeClr val="bg1"/>
                </a:solidFill>
                <a:latin typeface="Times"/>
                <a:cs typeface="Times"/>
              </a:rPr>
              <a:t>Appendix</a:t>
            </a:r>
            <a:endParaRPr lang="en-US">
              <a:solidFill>
                <a:schemeClr val="bg1"/>
              </a:solidFill>
            </a:endParaRPr>
          </a:p>
        </p:txBody>
      </p:sp>
      <p:pic>
        <p:nvPicPr>
          <p:cNvPr id="13" name="Picture 12" descr="ISU LEFT white.eps">
            <a:extLst>
              <a:ext uri="{FF2B5EF4-FFF2-40B4-BE49-F238E27FC236}">
                <a16:creationId xmlns:a16="http://schemas.microsoft.com/office/drawing/2014/main" id="{52DE5C6F-5661-FB8F-8111-DC49BA1BF453}"/>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77000" y="4788715"/>
            <a:ext cx="2396490" cy="197359"/>
          </a:xfrm>
          <a:prstGeom prst="rect">
            <a:avLst/>
          </a:prstGeom>
          <a:noFill/>
          <a:ln w="9525">
            <a:noFill/>
            <a:miter lim="800000"/>
            <a:headEnd/>
            <a:tailEnd/>
          </a:ln>
        </p:spPr>
      </p:pic>
    </p:spTree>
    <p:extLst>
      <p:ext uri="{BB962C8B-B14F-4D97-AF65-F5344CB8AC3E}">
        <p14:creationId xmlns:p14="http://schemas.microsoft.com/office/powerpoint/2010/main" val="10603723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13C30E73-27C5-8787-A72C-025C8F6CB6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19F42E-EC30-D570-5EAA-D86090125ECC}"/>
              </a:ext>
            </a:extLst>
          </p:cNvPr>
          <p:cNvSpPr>
            <a:spLocks noGrp="1"/>
          </p:cNvSpPr>
          <p:nvPr>
            <p:ph type="title"/>
          </p:nvPr>
        </p:nvSpPr>
        <p:spPr>
          <a:xfrm>
            <a:off x="210335" y="214927"/>
            <a:ext cx="7886700" cy="994172"/>
          </a:xfrm>
        </p:spPr>
        <p:txBody>
          <a:bodyPr lIns="91440" tIns="45720" rIns="91440" bIns="45720" anchor="t"/>
          <a:lstStyle/>
          <a:p>
            <a:r>
              <a:rPr lang="en-US" sz="3600">
                <a:latin typeface="Aptos"/>
                <a:cs typeface="Times New Roman"/>
              </a:rPr>
              <a:t>Risks and Mitigation For Fabrication</a:t>
            </a:r>
            <a:endParaRPr lang="en-US" sz="3600">
              <a:latin typeface="Aptos" panose="020B0004020202020204" pitchFamily="34" charset="0"/>
            </a:endParaRPr>
          </a:p>
        </p:txBody>
      </p:sp>
      <p:cxnSp>
        <p:nvCxnSpPr>
          <p:cNvPr id="5" name="Straight Connector 4">
            <a:extLst>
              <a:ext uri="{FF2B5EF4-FFF2-40B4-BE49-F238E27FC236}">
                <a16:creationId xmlns:a16="http://schemas.microsoft.com/office/drawing/2014/main" id="{B51CD481-7793-78F3-CE9F-54F8825803AF}"/>
              </a:ext>
            </a:extLst>
          </p:cNvPr>
          <p:cNvCxnSpPr>
            <a:cxnSpLocks/>
          </p:cNvCxnSpPr>
          <p:nvPr/>
        </p:nvCxnSpPr>
        <p:spPr bwMode="auto">
          <a:xfrm>
            <a:off x="210335" y="815115"/>
            <a:ext cx="7215397"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12" name="Content Placeholder 2">
            <a:extLst>
              <a:ext uri="{FF2B5EF4-FFF2-40B4-BE49-F238E27FC236}">
                <a16:creationId xmlns:a16="http://schemas.microsoft.com/office/drawing/2014/main" id="{EB293406-F456-9231-1242-E11A41E5A71D}"/>
              </a:ext>
            </a:extLst>
          </p:cNvPr>
          <p:cNvSpPr txBox="1">
            <a:spLocks/>
          </p:cNvSpPr>
          <p:nvPr/>
        </p:nvSpPr>
        <p:spPr>
          <a:xfrm>
            <a:off x="207480" y="964204"/>
            <a:ext cx="6496073" cy="3569542"/>
          </a:xfrm>
        </p:spPr>
        <p:txBody>
          <a:bodyPr vert="horz" lIns="68580" tIns="34290" rIns="68580" bIns="34290" rtlCol="0" anchor="t">
            <a:normAutofit/>
          </a:bodyPr>
          <a:lstStyle>
            <a:lvl1pPr marL="342900" indent="-3429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mn-ea"/>
                <a:cs typeface="+mn-cs"/>
              </a:defRPr>
            </a:lvl1pPr>
            <a:lvl2pPr marL="742950" indent="-28575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2pPr>
            <a:lvl3pPr marL="11430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3pPr>
            <a:lvl4pPr marL="16002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4pPr>
            <a:lvl5pPr marL="2057400" indent="-228600" algn="l" rtl="0" eaLnBrk="1" fontAlgn="base" hangingPunct="1">
              <a:spcBef>
                <a:spcPct val="20000"/>
              </a:spcBef>
              <a:spcAft>
                <a:spcPct val="0"/>
              </a:spcAft>
              <a:buClr>
                <a:srgbClr val="CE1126"/>
              </a:buClr>
              <a:buSzPct val="80000"/>
              <a:buFont typeface="Times" charset="0"/>
              <a:buChar char="•"/>
              <a:defRPr sz="2600">
                <a:solidFill>
                  <a:srgbClr val="6E6259"/>
                </a:solidFill>
                <a:latin typeface="+mn-lt"/>
                <a:ea typeface="Geneva" charset="-128"/>
              </a:defRPr>
            </a:lvl5pPr>
            <a:lvl6pPr marL="25146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6pPr>
            <a:lvl7pPr marL="29718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7pPr>
            <a:lvl8pPr marL="34290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8pPr>
            <a:lvl9pPr marL="3886200" indent="-228600" algn="l" rtl="0" eaLnBrk="1" fontAlgn="base" hangingPunct="1">
              <a:spcBef>
                <a:spcPct val="20000"/>
              </a:spcBef>
              <a:spcAft>
                <a:spcPct val="0"/>
              </a:spcAft>
              <a:buClr>
                <a:srgbClr val="CE1126"/>
              </a:buClr>
              <a:buSzPct val="80000"/>
              <a:buFont typeface="Times" charset="0"/>
              <a:buChar char="•"/>
              <a:defRPr sz="2600">
                <a:solidFill>
                  <a:srgbClr val="7A6E67"/>
                </a:solidFill>
                <a:latin typeface="+mn-lt"/>
                <a:ea typeface="Geneva" charset="-128"/>
              </a:defRPr>
            </a:lvl9pPr>
          </a:lstStyle>
          <a:p>
            <a:pPr>
              <a:spcAft>
                <a:spcPts val="900"/>
              </a:spcAft>
            </a:pPr>
            <a:r>
              <a:rPr lang="en-US" sz="1800" kern="0">
                <a:latin typeface="Aptos"/>
                <a:ea typeface="Geneva"/>
              </a:rPr>
              <a:t>The analog designs on the </a:t>
            </a:r>
            <a:r>
              <a:rPr lang="en-US" sz="1800" kern="0" err="1">
                <a:latin typeface="Aptos"/>
                <a:ea typeface="Geneva"/>
              </a:rPr>
              <a:t>tapeout</a:t>
            </a:r>
            <a:r>
              <a:rPr lang="en-US" sz="1800" kern="0">
                <a:latin typeface="Aptos"/>
                <a:ea typeface="Geneva"/>
              </a:rPr>
              <a:t> pose a risk to our design</a:t>
            </a:r>
          </a:p>
          <a:p>
            <a:pPr lvl="1">
              <a:spcAft>
                <a:spcPts val="900"/>
              </a:spcAft>
            </a:pPr>
            <a:r>
              <a:rPr lang="en-US" sz="1800" kern="0">
                <a:latin typeface="Aptos"/>
                <a:ea typeface="Geneva"/>
              </a:rPr>
              <a:t>Shared IO pins</a:t>
            </a:r>
          </a:p>
          <a:p>
            <a:pPr lvl="1">
              <a:spcAft>
                <a:spcPts val="900"/>
              </a:spcAft>
            </a:pPr>
            <a:r>
              <a:rPr lang="en-US" sz="1800" kern="0">
                <a:latin typeface="Aptos"/>
                <a:ea typeface="Geneva"/>
              </a:rPr>
              <a:t>Power</a:t>
            </a:r>
          </a:p>
          <a:p>
            <a:pPr lvl="1">
              <a:spcAft>
                <a:spcPts val="900"/>
              </a:spcAft>
            </a:pPr>
            <a:r>
              <a:rPr lang="en-US" sz="1800" kern="0">
                <a:latin typeface="Aptos"/>
                <a:ea typeface="Geneva"/>
              </a:rPr>
              <a:t>Interference</a:t>
            </a:r>
          </a:p>
          <a:p>
            <a:pPr>
              <a:spcAft>
                <a:spcPts val="900"/>
              </a:spcAft>
            </a:pPr>
            <a:r>
              <a:rPr lang="en-US" sz="1800" kern="0">
                <a:latin typeface="Aptos"/>
                <a:ea typeface="Geneva"/>
              </a:rPr>
              <a:t>Handled by powering analog off separate buses</a:t>
            </a:r>
          </a:p>
          <a:p>
            <a:pPr lvl="1">
              <a:spcAft>
                <a:spcPts val="900"/>
              </a:spcAft>
            </a:pPr>
            <a:r>
              <a:rPr lang="en-US" sz="1800" kern="0">
                <a:latin typeface="Aptos"/>
                <a:ea typeface="Geneva"/>
              </a:rPr>
              <a:t>Can disconnect externally with jumpers</a:t>
            </a:r>
          </a:p>
          <a:p>
            <a:pPr>
              <a:spcAft>
                <a:spcPts val="900"/>
              </a:spcAft>
            </a:pPr>
            <a:r>
              <a:rPr lang="en-US" sz="1800" kern="0">
                <a:latin typeface="Aptos"/>
                <a:ea typeface="Geneva"/>
              </a:rPr>
              <a:t>Analog designs have Hi-Z output when unpowered</a:t>
            </a:r>
          </a:p>
          <a:p>
            <a:pPr lvl="1">
              <a:spcAft>
                <a:spcPts val="900"/>
              </a:spcAft>
            </a:pPr>
            <a:r>
              <a:rPr lang="en-US" sz="1800" kern="0">
                <a:latin typeface="Aptos"/>
                <a:ea typeface="Geneva"/>
              </a:rPr>
              <a:t>Allows IO pins to be shared without shorting</a:t>
            </a:r>
          </a:p>
          <a:p>
            <a:pPr>
              <a:spcAft>
                <a:spcPts val="900"/>
              </a:spcAft>
            </a:pPr>
            <a:endParaRPr lang="en-US" sz="1800" kern="0">
              <a:latin typeface="Aptos"/>
              <a:ea typeface="Geneva"/>
            </a:endParaRPr>
          </a:p>
          <a:p>
            <a:pPr>
              <a:spcAft>
                <a:spcPts val="900"/>
              </a:spcAft>
            </a:pPr>
            <a:endParaRPr lang="en-US" sz="1800" kern="0">
              <a:latin typeface="Aptos"/>
              <a:ea typeface="Geneva"/>
            </a:endParaRPr>
          </a:p>
          <a:p>
            <a:pPr>
              <a:spcAft>
                <a:spcPts val="900"/>
              </a:spcAft>
            </a:pPr>
            <a:endParaRPr lang="en-US" sz="1800" kern="0">
              <a:latin typeface="Aptos"/>
              <a:ea typeface="Geneva"/>
            </a:endParaRPr>
          </a:p>
          <a:p>
            <a:pPr>
              <a:spcAft>
                <a:spcPts val="900"/>
              </a:spcAft>
            </a:pPr>
            <a:endParaRPr lang="en-US" sz="1800" kern="0">
              <a:latin typeface="Aptos"/>
              <a:ea typeface="Geneva"/>
            </a:endParaRPr>
          </a:p>
          <a:p>
            <a:pPr>
              <a:spcAft>
                <a:spcPts val="900"/>
              </a:spcAft>
            </a:pPr>
            <a:endParaRPr lang="en-US" sz="1800" kern="0">
              <a:latin typeface="Aptos"/>
              <a:ea typeface="Geneva"/>
            </a:endParaRPr>
          </a:p>
        </p:txBody>
      </p:sp>
      <p:sp>
        <p:nvSpPr>
          <p:cNvPr id="3" name="Footer Placeholder 2">
            <a:extLst>
              <a:ext uri="{FF2B5EF4-FFF2-40B4-BE49-F238E27FC236}">
                <a16:creationId xmlns:a16="http://schemas.microsoft.com/office/drawing/2014/main" id="{D6D9A7AB-36D7-7FC1-BAFB-8EC491B511B8}"/>
              </a:ext>
            </a:extLst>
          </p:cNvPr>
          <p:cNvSpPr>
            <a:spLocks noGrp="1"/>
          </p:cNvSpPr>
          <p:nvPr>
            <p:ph type="ftr" sz="quarter" idx="10"/>
          </p:nvPr>
        </p:nvSpPr>
        <p:spPr/>
        <p:txBody>
          <a:bodyPr/>
          <a:lstStyle/>
          <a:p>
            <a:r>
              <a:rPr lang="en-US">
                <a:latin typeface="Aptos"/>
              </a:rPr>
              <a:t>Section: 3.5 Risks and Mitigation</a:t>
            </a:r>
          </a:p>
          <a:p>
            <a:r>
              <a:rPr lang="en-US">
                <a:latin typeface="Aptos"/>
              </a:rPr>
              <a:t>Page Number: 25</a:t>
            </a:r>
          </a:p>
        </p:txBody>
      </p:sp>
    </p:spTree>
    <p:extLst>
      <p:ext uri="{BB962C8B-B14F-4D97-AF65-F5344CB8AC3E}">
        <p14:creationId xmlns:p14="http://schemas.microsoft.com/office/powerpoint/2010/main" val="38053784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3D3164E-D85D-5912-6F52-CAA982C54D0A}"/>
            </a:ext>
          </a:extLst>
        </p:cNvPr>
        <p:cNvGrpSpPr/>
        <p:nvPr/>
      </p:nvGrpSpPr>
      <p:grpSpPr>
        <a:xfrm>
          <a:off x="0" y="0"/>
          <a:ext cx="0" cy="0"/>
          <a:chOff x="0" y="0"/>
          <a:chExt cx="0" cy="0"/>
        </a:xfrm>
      </p:grpSpPr>
      <p:sp>
        <p:nvSpPr>
          <p:cNvPr id="3" name="Footer Placeholder 9">
            <a:extLst>
              <a:ext uri="{FF2B5EF4-FFF2-40B4-BE49-F238E27FC236}">
                <a16:creationId xmlns:a16="http://schemas.microsoft.com/office/drawing/2014/main" id="{46064812-F748-1ADC-30DB-CAE5438EE790}"/>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5.1 Overview</a:t>
            </a:r>
            <a:endParaRPr lang="en-US">
              <a:solidFill>
                <a:schemeClr val="bg1"/>
              </a:solidFill>
              <a:latin typeface="Aptos"/>
            </a:endParaRPr>
          </a:p>
          <a:p>
            <a:pPr algn="ctr"/>
            <a:r>
              <a:rPr lang="en-US" sz="1200">
                <a:solidFill>
                  <a:schemeClr val="bg1"/>
                </a:solidFill>
                <a:latin typeface="Aptos"/>
              </a:rPr>
              <a:t>Page Number:</a:t>
            </a:r>
            <a:endParaRPr lang="en-US">
              <a:solidFill>
                <a:schemeClr val="bg1"/>
              </a:solidFill>
              <a:latin typeface="Aptos"/>
            </a:endParaRPr>
          </a:p>
        </p:txBody>
      </p:sp>
      <p:pic>
        <p:nvPicPr>
          <p:cNvPr id="6" name="Picture 5" descr="A diagram of a computer&#10;&#10;AI-generated content may be incorrect.">
            <a:extLst>
              <a:ext uri="{FF2B5EF4-FFF2-40B4-BE49-F238E27FC236}">
                <a16:creationId xmlns:a16="http://schemas.microsoft.com/office/drawing/2014/main" id="{FE1BDA4E-F3CE-8B66-3F52-1890503D2D30}"/>
              </a:ext>
            </a:extLst>
          </p:cNvPr>
          <p:cNvPicPr>
            <a:picLocks noChangeAspect="1"/>
          </p:cNvPicPr>
          <p:nvPr/>
        </p:nvPicPr>
        <p:blipFill>
          <a:blip r:embed="rId3"/>
          <a:stretch>
            <a:fillRect/>
          </a:stretch>
        </p:blipFill>
        <p:spPr>
          <a:xfrm>
            <a:off x="1240405" y="-57873"/>
            <a:ext cx="7181935" cy="5256965"/>
          </a:xfrm>
          <a:prstGeom prst="rect">
            <a:avLst/>
          </a:prstGeom>
        </p:spPr>
      </p:pic>
    </p:spTree>
    <p:extLst>
      <p:ext uri="{BB962C8B-B14F-4D97-AF65-F5344CB8AC3E}">
        <p14:creationId xmlns:p14="http://schemas.microsoft.com/office/powerpoint/2010/main" val="1397327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D0F5DFB-F8F3-2E11-EEDF-6943AE1FA30C}"/>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52EEABA0-41F6-AD33-2CB2-79CC00FC7615}"/>
              </a:ext>
            </a:extLst>
          </p:cNvPr>
          <p:cNvSpPr txBox="1"/>
          <p:nvPr/>
        </p:nvSpPr>
        <p:spPr>
          <a:xfrm>
            <a:off x="178905" y="218480"/>
            <a:ext cx="6380922" cy="646331"/>
          </a:xfrm>
          <a:prstGeom prst="rect">
            <a:avLst/>
          </a:prstGeom>
          <a:noFill/>
        </p:spPr>
        <p:txBody>
          <a:bodyPr wrap="square" lIns="91440" tIns="45720" rIns="91440" bIns="45720" rtlCol="0" anchor="t">
            <a:spAutoFit/>
          </a:bodyPr>
          <a:lstStyle/>
          <a:p>
            <a:r>
              <a:rPr lang="en-US" sz="3600">
                <a:solidFill>
                  <a:srgbClr val="C8102E"/>
                </a:solidFill>
                <a:latin typeface="Aptos"/>
              </a:rPr>
              <a:t>Area Table</a:t>
            </a:r>
            <a:endParaRPr lang="en-US"/>
          </a:p>
        </p:txBody>
      </p:sp>
      <p:cxnSp>
        <p:nvCxnSpPr>
          <p:cNvPr id="12" name="Straight Connector 11">
            <a:extLst>
              <a:ext uri="{FF2B5EF4-FFF2-40B4-BE49-F238E27FC236}">
                <a16:creationId xmlns:a16="http://schemas.microsoft.com/office/drawing/2014/main" id="{FB93C3FF-44DF-F5E6-DB93-87CE77B46E3F}"/>
              </a:ext>
            </a:extLst>
          </p:cNvPr>
          <p:cNvCxnSpPr/>
          <p:nvPr/>
        </p:nvCxnSpPr>
        <p:spPr bwMode="auto">
          <a:xfrm>
            <a:off x="178905" y="864811"/>
            <a:ext cx="7467600" cy="0"/>
          </a:xfrm>
          <a:prstGeom prst="line">
            <a:avLst/>
          </a:prstGeom>
          <a:solidFill>
            <a:schemeClr val="accent1"/>
          </a:solidFill>
          <a:ln w="12700" cap="flat" cmpd="sng" algn="ctr">
            <a:solidFill>
              <a:srgbClr val="F1BE48"/>
            </a:solidFill>
            <a:prstDash val="solid"/>
            <a:round/>
            <a:headEnd type="none" w="med" len="med"/>
            <a:tailEnd type="none" w="med" len="med"/>
          </a:ln>
          <a:effectLst/>
        </p:spPr>
      </p:cxnSp>
      <p:sp>
        <p:nvSpPr>
          <p:cNvPr id="2" name="Footer Placeholder 9">
            <a:extLst>
              <a:ext uri="{FF2B5EF4-FFF2-40B4-BE49-F238E27FC236}">
                <a16:creationId xmlns:a16="http://schemas.microsoft.com/office/drawing/2014/main" id="{EA457C67-1C70-9F12-932A-2D5A5A235C13}"/>
              </a:ext>
            </a:extLst>
          </p:cNvPr>
          <p:cNvSpPr txBox="1">
            <a:spLocks/>
          </p:cNvSpPr>
          <p:nvPr/>
        </p:nvSpPr>
        <p:spPr>
          <a:xfrm>
            <a:off x="3028950" y="4767263"/>
            <a:ext cx="3086100" cy="274637"/>
          </a:xfrm>
          <a:prstGeom prst="rect">
            <a:avLst/>
          </a:prstGeom>
        </p:spPr>
        <p:txBody>
          <a:bodyPr lIns="91440" tIns="45720" rIns="91440" bIns="45720" anchor="ctr"/>
          <a:ls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457200" rtl="0" eaLnBrk="1" latinLnBrk="0" hangingPunct="1">
              <a:defRPr sz="2400" kern="1200">
                <a:solidFill>
                  <a:schemeClr val="tx1"/>
                </a:solidFill>
                <a:latin typeface="Times" charset="0"/>
                <a:ea typeface="+mn-ea"/>
                <a:cs typeface="+mn-cs"/>
              </a:defRPr>
            </a:lvl6pPr>
            <a:lvl7pPr marL="2743200" algn="l" defTabSz="457200" rtl="0" eaLnBrk="1" latinLnBrk="0" hangingPunct="1">
              <a:defRPr sz="2400" kern="1200">
                <a:solidFill>
                  <a:schemeClr val="tx1"/>
                </a:solidFill>
                <a:latin typeface="Times" charset="0"/>
                <a:ea typeface="+mn-ea"/>
                <a:cs typeface="+mn-cs"/>
              </a:defRPr>
            </a:lvl7pPr>
            <a:lvl8pPr marL="3200400" algn="l" defTabSz="457200" rtl="0" eaLnBrk="1" latinLnBrk="0" hangingPunct="1">
              <a:defRPr sz="2400" kern="1200">
                <a:solidFill>
                  <a:schemeClr val="tx1"/>
                </a:solidFill>
                <a:latin typeface="Times" charset="0"/>
                <a:ea typeface="+mn-ea"/>
                <a:cs typeface="+mn-cs"/>
              </a:defRPr>
            </a:lvl8pPr>
            <a:lvl9pPr marL="3657600" algn="l" defTabSz="457200" rtl="0" eaLnBrk="1" latinLnBrk="0" hangingPunct="1">
              <a:defRPr sz="2400" kern="1200">
                <a:solidFill>
                  <a:schemeClr val="tx1"/>
                </a:solidFill>
                <a:latin typeface="Times" charset="0"/>
                <a:ea typeface="+mn-ea"/>
                <a:cs typeface="+mn-cs"/>
              </a:defRPr>
            </a:lvl9pPr>
          </a:lstStyle>
          <a:p>
            <a:pPr algn="ctr"/>
            <a:r>
              <a:rPr lang="en-US" sz="1200">
                <a:solidFill>
                  <a:schemeClr val="bg1"/>
                </a:solidFill>
                <a:latin typeface="Aptos"/>
              </a:rPr>
              <a:t>Section: 7.2 Area Management</a:t>
            </a:r>
            <a:endParaRPr lang="en-US">
              <a:solidFill>
                <a:schemeClr val="bg1"/>
              </a:solidFill>
              <a:latin typeface="Aptos"/>
            </a:endParaRPr>
          </a:p>
          <a:p>
            <a:pPr algn="ctr"/>
            <a:r>
              <a:rPr lang="en-US" sz="1200">
                <a:solidFill>
                  <a:schemeClr val="bg1"/>
                </a:solidFill>
                <a:latin typeface="Aptos"/>
              </a:rPr>
              <a:t>Page Number: 95</a:t>
            </a:r>
            <a:endParaRPr lang="en-US">
              <a:solidFill>
                <a:schemeClr val="bg1"/>
              </a:solidFill>
              <a:latin typeface="Aptos"/>
            </a:endParaRPr>
          </a:p>
        </p:txBody>
      </p:sp>
      <p:graphicFrame>
        <p:nvGraphicFramePr>
          <p:cNvPr id="3" name="Table 2">
            <a:extLst>
              <a:ext uri="{FF2B5EF4-FFF2-40B4-BE49-F238E27FC236}">
                <a16:creationId xmlns:a16="http://schemas.microsoft.com/office/drawing/2014/main" id="{E50F1841-6926-96DB-43BA-C8E67081C60E}"/>
              </a:ext>
            </a:extLst>
          </p:cNvPr>
          <p:cNvGraphicFramePr>
            <a:graphicFrameLocks noGrp="1"/>
          </p:cNvGraphicFramePr>
          <p:nvPr>
            <p:extLst>
              <p:ext uri="{D42A27DB-BD31-4B8C-83A1-F6EECF244321}">
                <p14:modId xmlns:p14="http://schemas.microsoft.com/office/powerpoint/2010/main" val="2850777943"/>
              </p:ext>
            </p:extLst>
          </p:nvPr>
        </p:nvGraphicFramePr>
        <p:xfrm>
          <a:off x="3206245" y="1282707"/>
          <a:ext cx="5813056" cy="2410739"/>
        </p:xfrm>
        <a:graphic>
          <a:graphicData uri="http://schemas.openxmlformats.org/drawingml/2006/table">
            <a:tbl>
              <a:tblPr firstRow="1" bandRow="1">
                <a:tableStyleId>{616DA210-FB5B-4158-B5E0-FEB733F419BA}</a:tableStyleId>
              </a:tblPr>
              <a:tblGrid>
                <a:gridCol w="1731343">
                  <a:extLst>
                    <a:ext uri="{9D8B030D-6E8A-4147-A177-3AD203B41FA5}">
                      <a16:colId xmlns:a16="http://schemas.microsoft.com/office/drawing/2014/main" val="2159116169"/>
                    </a:ext>
                  </a:extLst>
                </a:gridCol>
                <a:gridCol w="2031183">
                  <a:extLst>
                    <a:ext uri="{9D8B030D-6E8A-4147-A177-3AD203B41FA5}">
                      <a16:colId xmlns:a16="http://schemas.microsoft.com/office/drawing/2014/main" val="1859935072"/>
                    </a:ext>
                  </a:extLst>
                </a:gridCol>
                <a:gridCol w="2050530">
                  <a:extLst>
                    <a:ext uri="{9D8B030D-6E8A-4147-A177-3AD203B41FA5}">
                      <a16:colId xmlns:a16="http://schemas.microsoft.com/office/drawing/2014/main" val="385436174"/>
                    </a:ext>
                  </a:extLst>
                </a:gridCol>
              </a:tblGrid>
              <a:tr h="411312">
                <a:tc>
                  <a:txBody>
                    <a:bodyPr/>
                    <a:lstStyle/>
                    <a:p>
                      <a:r>
                        <a:rPr lang="en-US">
                          <a:solidFill>
                            <a:schemeClr val="bg1"/>
                          </a:solidFill>
                          <a:latin typeface="Aptos Display"/>
                        </a:rPr>
                        <a:t>Module</a:t>
                      </a:r>
                    </a:p>
                  </a:txBody>
                  <a:tcPr>
                    <a:solidFill>
                      <a:srgbClr val="CE1126"/>
                    </a:solidFill>
                  </a:tcPr>
                </a:tc>
                <a:tc>
                  <a:txBody>
                    <a:bodyPr/>
                    <a:lstStyle/>
                    <a:p>
                      <a:pPr lvl="0">
                        <a:buNone/>
                      </a:pPr>
                      <a:r>
                        <a:rPr lang="en-US">
                          <a:solidFill>
                            <a:schemeClr val="bg1"/>
                          </a:solidFill>
                          <a:latin typeface="Aptos Display"/>
                        </a:rPr>
                        <a:t>Dimensions (</a:t>
                      </a:r>
                      <a:r>
                        <a:rPr lang="en-US" sz="1800" b="0" i="0" u="none" strike="noStrike" noProof="0" err="1">
                          <a:solidFill>
                            <a:schemeClr val="bg1"/>
                          </a:solidFill>
                        </a:rPr>
                        <a:t>μ</a:t>
                      </a:r>
                      <a:r>
                        <a:rPr lang="en-US" err="1">
                          <a:solidFill>
                            <a:schemeClr val="bg1"/>
                          </a:solidFill>
                          <a:latin typeface="Aptos Display"/>
                        </a:rPr>
                        <a:t>m</a:t>
                      </a:r>
                      <a:r>
                        <a:rPr lang="en-US">
                          <a:solidFill>
                            <a:schemeClr val="bg1"/>
                          </a:solidFill>
                          <a:latin typeface="Aptos Display"/>
                        </a:rPr>
                        <a:t>)</a:t>
                      </a:r>
                    </a:p>
                  </a:txBody>
                  <a:tcPr>
                    <a:solidFill>
                      <a:srgbClr val="CE1126"/>
                    </a:solidFill>
                  </a:tcPr>
                </a:tc>
                <a:tc>
                  <a:txBody>
                    <a:bodyPr/>
                    <a:lstStyle/>
                    <a:p>
                      <a:r>
                        <a:rPr lang="en-US">
                          <a:solidFill>
                            <a:schemeClr val="bg1"/>
                          </a:solidFill>
                          <a:latin typeface="Aptos Display"/>
                        </a:rPr>
                        <a:t>Area (mm</a:t>
                      </a:r>
                      <a:r>
                        <a:rPr lang="en-US" baseline="30000">
                          <a:solidFill>
                            <a:schemeClr val="bg1"/>
                          </a:solidFill>
                          <a:latin typeface="Aptos Display"/>
                        </a:rPr>
                        <a:t>2</a:t>
                      </a:r>
                      <a:r>
                        <a:rPr lang="en-US">
                          <a:solidFill>
                            <a:schemeClr val="bg1"/>
                          </a:solidFill>
                          <a:latin typeface="Aptos Display"/>
                        </a:rPr>
                        <a:t>)</a:t>
                      </a:r>
                    </a:p>
                  </a:txBody>
                  <a:tcPr>
                    <a:solidFill>
                      <a:srgbClr val="CE1126"/>
                    </a:solidFill>
                  </a:tcPr>
                </a:tc>
                <a:extLst>
                  <a:ext uri="{0D108BD9-81ED-4DB2-BD59-A6C34878D82A}">
                    <a16:rowId xmlns:a16="http://schemas.microsoft.com/office/drawing/2014/main" val="956453616"/>
                  </a:ext>
                </a:extLst>
              </a:tr>
              <a:tr h="399886">
                <a:tc>
                  <a:txBody>
                    <a:bodyPr/>
                    <a:lstStyle/>
                    <a:p>
                      <a:r>
                        <a:rPr lang="en-US">
                          <a:latin typeface="Aptos Display"/>
                        </a:rPr>
                        <a:t>Rasterizer</a:t>
                      </a:r>
                    </a:p>
                  </a:txBody>
                  <a:tcPr/>
                </a:tc>
                <a:tc>
                  <a:txBody>
                    <a:bodyPr/>
                    <a:lstStyle/>
                    <a:p>
                      <a:r>
                        <a:rPr lang="en-US">
                          <a:latin typeface="Aptos Display"/>
                        </a:rPr>
                        <a:t>1700x1300</a:t>
                      </a:r>
                    </a:p>
                  </a:txBody>
                  <a:tcPr/>
                </a:tc>
                <a:tc>
                  <a:txBody>
                    <a:bodyPr/>
                    <a:lstStyle/>
                    <a:p>
                      <a:pPr lvl="0">
                        <a:buNone/>
                      </a:pPr>
                      <a:r>
                        <a:rPr lang="en-US">
                          <a:latin typeface="Aptos Display"/>
                        </a:rPr>
                        <a:t>2.21</a:t>
                      </a:r>
                    </a:p>
                  </a:txBody>
                  <a:tcPr/>
                </a:tc>
                <a:extLst>
                  <a:ext uri="{0D108BD9-81ED-4DB2-BD59-A6C34878D82A}">
                    <a16:rowId xmlns:a16="http://schemas.microsoft.com/office/drawing/2014/main" val="3826131260"/>
                  </a:ext>
                </a:extLst>
              </a:tr>
              <a:tr h="399885">
                <a:tc>
                  <a:txBody>
                    <a:bodyPr/>
                    <a:lstStyle/>
                    <a:p>
                      <a:pPr lvl="0">
                        <a:buNone/>
                      </a:pPr>
                      <a:r>
                        <a:rPr lang="en-US">
                          <a:latin typeface="Aptos Display"/>
                        </a:rPr>
                        <a:t>Fragment FIFO</a:t>
                      </a:r>
                      <a:endParaRPr lang="en-US"/>
                    </a:p>
                  </a:txBody>
                  <a:tcPr/>
                </a:tc>
                <a:tc>
                  <a:txBody>
                    <a:bodyPr/>
                    <a:lstStyle/>
                    <a:p>
                      <a:pPr lvl="0">
                        <a:buNone/>
                      </a:pPr>
                      <a:r>
                        <a:rPr lang="en-US">
                          <a:latin typeface="Aptos Display"/>
                        </a:rPr>
                        <a:t>800x800</a:t>
                      </a:r>
                      <a:endParaRPr lang="en-US"/>
                    </a:p>
                  </a:txBody>
                  <a:tcPr/>
                </a:tc>
                <a:tc>
                  <a:txBody>
                    <a:bodyPr/>
                    <a:lstStyle/>
                    <a:p>
                      <a:pPr lvl="0">
                        <a:buNone/>
                      </a:pPr>
                      <a:r>
                        <a:rPr lang="en-US">
                          <a:latin typeface="Aptos Display"/>
                        </a:rPr>
                        <a:t>0.64</a:t>
                      </a:r>
                      <a:endParaRPr lang="en-US"/>
                    </a:p>
                  </a:txBody>
                  <a:tcPr/>
                </a:tc>
                <a:extLst>
                  <a:ext uri="{0D108BD9-81ED-4DB2-BD59-A6C34878D82A}">
                    <a16:rowId xmlns:a16="http://schemas.microsoft.com/office/drawing/2014/main" val="2499879788"/>
                  </a:ext>
                </a:extLst>
              </a:tr>
              <a:tr h="399886">
                <a:tc>
                  <a:txBody>
                    <a:bodyPr/>
                    <a:lstStyle/>
                    <a:p>
                      <a:r>
                        <a:rPr lang="en-US">
                          <a:latin typeface="Aptos Display"/>
                        </a:rPr>
                        <a:t>Core Controller</a:t>
                      </a:r>
                    </a:p>
                  </a:txBody>
                  <a:tcPr/>
                </a:tc>
                <a:tc>
                  <a:txBody>
                    <a:bodyPr/>
                    <a:lstStyle/>
                    <a:p>
                      <a:pPr lvl="0">
                        <a:buNone/>
                      </a:pPr>
                      <a:r>
                        <a:rPr lang="en-US">
                          <a:latin typeface="Aptos Display"/>
                        </a:rPr>
                        <a:t>650x900</a:t>
                      </a:r>
                    </a:p>
                  </a:txBody>
                  <a:tcPr/>
                </a:tc>
                <a:tc>
                  <a:txBody>
                    <a:bodyPr/>
                    <a:lstStyle/>
                    <a:p>
                      <a:pPr lvl="0">
                        <a:buNone/>
                      </a:pPr>
                      <a:r>
                        <a:rPr lang="en-US">
                          <a:latin typeface="Aptos Display"/>
                        </a:rPr>
                        <a:t>0.585</a:t>
                      </a:r>
                    </a:p>
                  </a:txBody>
                  <a:tcPr/>
                </a:tc>
                <a:extLst>
                  <a:ext uri="{0D108BD9-81ED-4DB2-BD59-A6C34878D82A}">
                    <a16:rowId xmlns:a16="http://schemas.microsoft.com/office/drawing/2014/main" val="2581292888"/>
                  </a:ext>
                </a:extLst>
              </a:tr>
              <a:tr h="399885">
                <a:tc>
                  <a:txBody>
                    <a:bodyPr/>
                    <a:lstStyle/>
                    <a:p>
                      <a:pPr lvl="0">
                        <a:buNone/>
                      </a:pPr>
                      <a:r>
                        <a:rPr lang="en-US">
                          <a:latin typeface="Aptos Display"/>
                        </a:rPr>
                        <a:t>VGA</a:t>
                      </a:r>
                      <a:endParaRPr lang="en-US"/>
                    </a:p>
                  </a:txBody>
                  <a:tcPr/>
                </a:tc>
                <a:tc>
                  <a:txBody>
                    <a:bodyPr/>
                    <a:lstStyle/>
                    <a:p>
                      <a:pPr lvl="0">
                        <a:buNone/>
                      </a:pPr>
                      <a:r>
                        <a:rPr lang="en-US">
                          <a:latin typeface="Aptos Display"/>
                        </a:rPr>
                        <a:t>700x450</a:t>
                      </a:r>
                    </a:p>
                  </a:txBody>
                  <a:tcPr/>
                </a:tc>
                <a:tc>
                  <a:txBody>
                    <a:bodyPr/>
                    <a:lstStyle/>
                    <a:p>
                      <a:pPr lvl="0">
                        <a:buNone/>
                      </a:pPr>
                      <a:r>
                        <a:rPr lang="en-US">
                          <a:latin typeface="Aptos Display"/>
                        </a:rPr>
                        <a:t>0.36</a:t>
                      </a:r>
                      <a:endParaRPr lang="en-US"/>
                    </a:p>
                  </a:txBody>
                  <a:tcPr/>
                </a:tc>
                <a:extLst>
                  <a:ext uri="{0D108BD9-81ED-4DB2-BD59-A6C34878D82A}">
                    <a16:rowId xmlns:a16="http://schemas.microsoft.com/office/drawing/2014/main" val="1767181583"/>
                  </a:ext>
                </a:extLst>
              </a:tr>
              <a:tr h="399885">
                <a:tc>
                  <a:txBody>
                    <a:bodyPr/>
                    <a:lstStyle/>
                    <a:p>
                      <a:pPr lvl="0">
                        <a:buNone/>
                      </a:pPr>
                      <a:r>
                        <a:rPr lang="en-US">
                          <a:latin typeface="Aptos Display"/>
                        </a:rPr>
                        <a:t>Cores (Each)</a:t>
                      </a:r>
                      <a:endParaRPr lang="en-US"/>
                    </a:p>
                  </a:txBody>
                  <a:tcPr/>
                </a:tc>
                <a:tc>
                  <a:txBody>
                    <a:bodyPr/>
                    <a:lstStyle/>
                    <a:p>
                      <a:pPr lvl="0">
                        <a:buNone/>
                      </a:pPr>
                      <a:r>
                        <a:rPr lang="en-US">
                          <a:latin typeface="Aptos Display"/>
                        </a:rPr>
                        <a:t>550x550</a:t>
                      </a:r>
                      <a:endParaRPr lang="en-US"/>
                    </a:p>
                  </a:txBody>
                  <a:tcPr/>
                </a:tc>
                <a:tc>
                  <a:txBody>
                    <a:bodyPr/>
                    <a:lstStyle/>
                    <a:p>
                      <a:pPr lvl="0">
                        <a:buNone/>
                      </a:pPr>
                      <a:r>
                        <a:rPr lang="en-US">
                          <a:latin typeface="Aptos Display"/>
                        </a:rPr>
                        <a:t>0.3025</a:t>
                      </a:r>
                      <a:endParaRPr lang="en-US"/>
                    </a:p>
                  </a:txBody>
                  <a:tcPr/>
                </a:tc>
                <a:extLst>
                  <a:ext uri="{0D108BD9-81ED-4DB2-BD59-A6C34878D82A}">
                    <a16:rowId xmlns:a16="http://schemas.microsoft.com/office/drawing/2014/main" val="2851311679"/>
                  </a:ext>
                </a:extLst>
              </a:tr>
            </a:tbl>
          </a:graphicData>
        </a:graphic>
      </p:graphicFrame>
      <p:sp>
        <p:nvSpPr>
          <p:cNvPr id="6" name="TextBox 5">
            <a:extLst>
              <a:ext uri="{FF2B5EF4-FFF2-40B4-BE49-F238E27FC236}">
                <a16:creationId xmlns:a16="http://schemas.microsoft.com/office/drawing/2014/main" id="{3163FD23-7582-ABF9-D763-424B56F2E89D}"/>
              </a:ext>
            </a:extLst>
          </p:cNvPr>
          <p:cNvSpPr txBox="1"/>
          <p:nvPr/>
        </p:nvSpPr>
        <p:spPr>
          <a:xfrm>
            <a:off x="54544" y="3782321"/>
            <a:ext cx="315383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i="1">
                <a:solidFill>
                  <a:srgbClr val="616161"/>
                </a:solidFill>
                <a:latin typeface="Aptos"/>
              </a:rPr>
              <a:t>Rasterizer Placement Congestion View</a:t>
            </a:r>
            <a:endParaRPr lang="en-US" sz="1400" b="0" i="1">
              <a:solidFill>
                <a:srgbClr val="616161"/>
              </a:solidFill>
              <a:latin typeface="Aptos"/>
            </a:endParaRPr>
          </a:p>
        </p:txBody>
      </p:sp>
      <p:pic>
        <p:nvPicPr>
          <p:cNvPr id="5" name="Picture 4">
            <a:extLst>
              <a:ext uri="{FF2B5EF4-FFF2-40B4-BE49-F238E27FC236}">
                <a16:creationId xmlns:a16="http://schemas.microsoft.com/office/drawing/2014/main" id="{641FE860-F589-26F5-195B-C0776AC52483}"/>
              </a:ext>
            </a:extLst>
          </p:cNvPr>
          <p:cNvPicPr>
            <a:picLocks noChangeAspect="1"/>
          </p:cNvPicPr>
          <p:nvPr/>
        </p:nvPicPr>
        <p:blipFill>
          <a:blip r:embed="rId3"/>
          <a:stretch>
            <a:fillRect/>
          </a:stretch>
        </p:blipFill>
        <p:spPr>
          <a:xfrm>
            <a:off x="257829" y="1368777"/>
            <a:ext cx="2708734" cy="2349501"/>
          </a:xfrm>
          <a:prstGeom prst="rect">
            <a:avLst/>
          </a:prstGeom>
        </p:spPr>
      </p:pic>
    </p:spTree>
    <p:extLst>
      <p:ext uri="{BB962C8B-B14F-4D97-AF65-F5344CB8AC3E}">
        <p14:creationId xmlns:p14="http://schemas.microsoft.com/office/powerpoint/2010/main" val="10715431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ECAAF03-C84A-275B-498D-052D62588C3F}"/>
              </a:ext>
            </a:extLst>
          </p:cNvPr>
          <p:cNvSpPr>
            <a:spLocks noGrp="1"/>
          </p:cNvSpPr>
          <p:nvPr>
            <p:ph type="ftr" sz="quarter" idx="10"/>
          </p:nvPr>
        </p:nvSpPr>
        <p:spPr/>
        <p:txBody>
          <a:bodyPr/>
          <a:lstStyle/>
          <a:p>
            <a:r>
              <a:rPr lang="en-US"/>
              <a:t>Section: Page Number:</a:t>
            </a:r>
            <a:endParaRPr lang="en-US">
              <a:latin typeface="Aptos" panose="020B0004020202020204" pitchFamily="34" charset="0"/>
            </a:endParaRPr>
          </a:p>
        </p:txBody>
      </p:sp>
      <p:pic>
        <p:nvPicPr>
          <p:cNvPr id="6" name="Picture 5" descr="A diagram of a decode&#10;&#10;AI-generated content may be incorrect.">
            <a:extLst>
              <a:ext uri="{FF2B5EF4-FFF2-40B4-BE49-F238E27FC236}">
                <a16:creationId xmlns:a16="http://schemas.microsoft.com/office/drawing/2014/main" id="{D6C4DA28-30D3-65F3-E9EB-B5DE23EEB559}"/>
              </a:ext>
            </a:extLst>
          </p:cNvPr>
          <p:cNvPicPr>
            <a:picLocks noChangeAspect="1"/>
          </p:cNvPicPr>
          <p:nvPr/>
        </p:nvPicPr>
        <p:blipFill>
          <a:blip r:embed="rId2"/>
          <a:stretch>
            <a:fillRect/>
          </a:stretch>
        </p:blipFill>
        <p:spPr>
          <a:xfrm>
            <a:off x="-1594" y="20657"/>
            <a:ext cx="3616667" cy="5139298"/>
          </a:xfrm>
          <a:prstGeom prst="rect">
            <a:avLst/>
          </a:prstGeom>
        </p:spPr>
      </p:pic>
      <p:pic>
        <p:nvPicPr>
          <p:cNvPr id="3" name="Picture 2" descr="A diagram of a computer program&#10;&#10;AI-generated content may be incorrect.">
            <a:extLst>
              <a:ext uri="{FF2B5EF4-FFF2-40B4-BE49-F238E27FC236}">
                <a16:creationId xmlns:a16="http://schemas.microsoft.com/office/drawing/2014/main" id="{7BC306E3-0ADF-1C89-A9C2-5B6975C76673}"/>
              </a:ext>
            </a:extLst>
          </p:cNvPr>
          <p:cNvPicPr>
            <a:picLocks noChangeAspect="1"/>
          </p:cNvPicPr>
          <p:nvPr/>
        </p:nvPicPr>
        <p:blipFill>
          <a:blip r:embed="rId3"/>
          <a:stretch>
            <a:fillRect/>
          </a:stretch>
        </p:blipFill>
        <p:spPr>
          <a:xfrm>
            <a:off x="3819317" y="1011709"/>
            <a:ext cx="5241986" cy="2666052"/>
          </a:xfrm>
          <a:prstGeom prst="rect">
            <a:avLst/>
          </a:prstGeom>
        </p:spPr>
      </p:pic>
    </p:spTree>
    <p:extLst>
      <p:ext uri="{BB962C8B-B14F-4D97-AF65-F5344CB8AC3E}">
        <p14:creationId xmlns:p14="http://schemas.microsoft.com/office/powerpoint/2010/main" val="1431351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E77F6B4-3502-36D9-6B5F-F581204820CB}"/>
              </a:ext>
            </a:extLst>
          </p:cNvPr>
          <p:cNvSpPr>
            <a:spLocks noGrp="1"/>
          </p:cNvSpPr>
          <p:nvPr>
            <p:ph type="ftr" sz="quarter" idx="10"/>
          </p:nvPr>
        </p:nvSpPr>
        <p:spPr/>
        <p:txBody>
          <a:bodyPr/>
          <a:lstStyle/>
          <a:p>
            <a:r>
              <a:rPr lang="en-US"/>
              <a:t>Section: Page Number:</a:t>
            </a:r>
            <a:endParaRPr lang="en-US">
              <a:latin typeface="Aptos" panose="020B0004020202020204" pitchFamily="34" charset="0"/>
            </a:endParaRPr>
          </a:p>
        </p:txBody>
      </p:sp>
      <p:pic>
        <p:nvPicPr>
          <p:cNvPr id="8" name="Picture 7" descr="A screenshot of a computer&#10;&#10;AI-generated content may be incorrect.">
            <a:extLst>
              <a:ext uri="{FF2B5EF4-FFF2-40B4-BE49-F238E27FC236}">
                <a16:creationId xmlns:a16="http://schemas.microsoft.com/office/drawing/2014/main" id="{1AFD39FB-9DD5-6E96-BA58-79235117A344}"/>
              </a:ext>
            </a:extLst>
          </p:cNvPr>
          <p:cNvPicPr>
            <a:picLocks noChangeAspect="1"/>
          </p:cNvPicPr>
          <p:nvPr/>
        </p:nvPicPr>
        <p:blipFill>
          <a:blip r:embed="rId2"/>
          <a:stretch>
            <a:fillRect/>
          </a:stretch>
        </p:blipFill>
        <p:spPr>
          <a:xfrm>
            <a:off x="-501905" y="-334182"/>
            <a:ext cx="5270688" cy="3046386"/>
          </a:xfrm>
          <a:prstGeom prst="rect">
            <a:avLst/>
          </a:prstGeom>
        </p:spPr>
      </p:pic>
      <p:pic>
        <p:nvPicPr>
          <p:cNvPr id="9" name="Picture 8" descr="A screenshot of a white and green box&#10;&#10;AI-generated content may be incorrect.">
            <a:extLst>
              <a:ext uri="{FF2B5EF4-FFF2-40B4-BE49-F238E27FC236}">
                <a16:creationId xmlns:a16="http://schemas.microsoft.com/office/drawing/2014/main" id="{8181386D-522E-7A0A-0E1C-D3C90557F637}"/>
              </a:ext>
            </a:extLst>
          </p:cNvPr>
          <p:cNvPicPr>
            <a:picLocks noChangeAspect="1"/>
          </p:cNvPicPr>
          <p:nvPr/>
        </p:nvPicPr>
        <p:blipFill>
          <a:blip r:embed="rId3"/>
          <a:stretch>
            <a:fillRect/>
          </a:stretch>
        </p:blipFill>
        <p:spPr>
          <a:xfrm>
            <a:off x="4728773" y="-276064"/>
            <a:ext cx="5716264" cy="3303077"/>
          </a:xfrm>
          <a:prstGeom prst="rect">
            <a:avLst/>
          </a:prstGeom>
        </p:spPr>
      </p:pic>
    </p:spTree>
    <p:extLst>
      <p:ext uri="{BB962C8B-B14F-4D97-AF65-F5344CB8AC3E}">
        <p14:creationId xmlns:p14="http://schemas.microsoft.com/office/powerpoint/2010/main" val="3332011822"/>
      </p:ext>
    </p:extLst>
  </p:cSld>
  <p:clrMapOvr>
    <a:masterClrMapping/>
  </p:clrMapOvr>
</p:sld>
</file>

<file path=ppt/theme/theme1.xml><?xml version="1.0" encoding="utf-8"?>
<a:theme xmlns:a="http://schemas.openxmlformats.org/drawingml/2006/main" name="PowerPoint">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Univers 67 CondensedBold"/>
        <a:ea typeface=""/>
        <a:cs typeface=""/>
      </a:majorFont>
      <a:minorFont>
        <a:latin typeface="Univers 67 CondensedBol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Widescreen-WithNumbers_2A" id="{CC13C5E8-C143-B944-BA97-1527C21DCBC9}" vid="{EEBF89D1-1DB3-9E46-A86B-BE71188432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PresentationWidescreen-WithNumbers_2A</Template>
  <Application>Microsoft Office PowerPoint</Application>
  <PresentationFormat>On-screen Show (16:9)</PresentationFormat>
  <Slides>36</Slides>
  <Notes>34</Notes>
  <HiddenSlides>8</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PowerPoint</vt:lpstr>
      <vt:lpstr>PowerPoint Presentation</vt:lpstr>
      <vt:lpstr>This... is a Crafting Table</vt:lpstr>
      <vt:lpstr>And this... is the World</vt:lpstr>
      <vt:lpstr>Problem Context</vt:lpstr>
      <vt:lpstr>PowerPoint Presentation</vt:lpstr>
      <vt:lpstr>PowerPoint Presentation</vt:lpstr>
      <vt:lpstr>PowerPoint Presentation</vt:lpstr>
      <vt:lpstr>PowerPoint Presentation</vt:lpstr>
      <vt:lpstr>Design - ISA</vt:lpstr>
      <vt:lpstr>Design - Shader Cores</vt:lpstr>
      <vt:lpstr>Design – Memory Hierarchy</vt:lpstr>
      <vt:lpstr>Design - Core Controller</vt:lpstr>
      <vt:lpstr>Design - Rasterizer</vt:lpstr>
      <vt:lpstr>Design - VGA</vt:lpstr>
      <vt:lpstr>Design - PCB</vt:lpstr>
      <vt:lpstr>PowerPoint Presentation</vt:lpstr>
      <vt:lpstr>PowerPoint Presentation</vt:lpstr>
      <vt:lpstr>PowerPoint Presentation</vt:lpstr>
      <vt:lpstr>PowerPoint Presentation</vt:lpstr>
      <vt:lpstr>Hardening</vt:lpstr>
      <vt:lpstr>Floor Planning </vt:lpstr>
      <vt:lpstr>Post Fabrication Bringup</vt:lpstr>
      <vt:lpstr>Conclusions</vt:lpstr>
      <vt:lpstr>PowerPoint Presentation</vt:lpstr>
      <vt:lpstr>Notable Test Renders</vt:lpstr>
      <vt:lpstr>Notable Test Renders</vt:lpstr>
      <vt:lpstr>Notable Test Renders</vt:lpstr>
      <vt:lpstr>Notable Test Renders</vt:lpstr>
      <vt:lpstr>Design – Shaded Vertex Cache</vt:lpstr>
      <vt:lpstr>PowerPoint Presentation</vt:lpstr>
      <vt:lpstr>PowerPoint Presentation</vt:lpstr>
      <vt:lpstr>Risks and Mitigation For Fabrication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Tonn, Jack P</dc:creator>
  <cp:revision>4</cp:revision>
  <cp:lastPrinted>2019-02-08T13:46:09Z</cp:lastPrinted>
  <dcterms:created xsi:type="dcterms:W3CDTF">2025-12-02T21:00:44Z</dcterms:created>
  <dcterms:modified xsi:type="dcterms:W3CDTF">2026-05-06T02:09:03Z</dcterms:modified>
</cp:coreProperties>
</file>